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1" r:id="rId3"/>
    <p:sldId id="257" r:id="rId4"/>
    <p:sldId id="259" r:id="rId5"/>
    <p:sldId id="262" r:id="rId6"/>
    <p:sldId id="260" r:id="rId7"/>
    <p:sldId id="263" r:id="rId8"/>
    <p:sldId id="270" r:id="rId9"/>
    <p:sldId id="264" r:id="rId10"/>
    <p:sldId id="266" r:id="rId11"/>
    <p:sldId id="267" r:id="rId12"/>
    <p:sldId id="268"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6" autoAdjust="0"/>
    <p:restoredTop sz="94660"/>
  </p:normalViewPr>
  <p:slideViewPr>
    <p:cSldViewPr snapToGrid="0">
      <p:cViewPr varScale="1">
        <p:scale>
          <a:sx n="72" d="100"/>
          <a:sy n="72" d="100"/>
        </p:scale>
        <p:origin x="456"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848A7389-992B-4468-960C-19E8411938B7}" type="datetimeFigureOut">
              <a:rPr lang="en-GB" smtClean="0"/>
              <a:t>23/04/2020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080DE7A-1776-4858-8F04-9BF3C520F18E}" type="slidenum">
              <a:rPr lang="en-GB" smtClean="0"/>
              <a:t>‹#›</a:t>
            </a:fld>
            <a:endParaRPr lang="en-GB"/>
          </a:p>
        </p:txBody>
      </p:sp>
    </p:spTree>
    <p:extLst>
      <p:ext uri="{BB962C8B-B14F-4D97-AF65-F5344CB8AC3E}">
        <p14:creationId xmlns:p14="http://schemas.microsoft.com/office/powerpoint/2010/main" val="13823369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848A7389-992B-4468-960C-19E8411938B7}" type="datetimeFigureOut">
              <a:rPr lang="en-GB" smtClean="0"/>
              <a:t>23/04/2020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080DE7A-1776-4858-8F04-9BF3C520F18E}" type="slidenum">
              <a:rPr lang="en-GB" smtClean="0"/>
              <a:t>‹#›</a:t>
            </a:fld>
            <a:endParaRPr lang="en-GB"/>
          </a:p>
        </p:txBody>
      </p:sp>
    </p:spTree>
    <p:extLst>
      <p:ext uri="{BB962C8B-B14F-4D97-AF65-F5344CB8AC3E}">
        <p14:creationId xmlns:p14="http://schemas.microsoft.com/office/powerpoint/2010/main" val="42016629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848A7389-992B-4468-960C-19E8411938B7}" type="datetimeFigureOut">
              <a:rPr lang="en-GB" smtClean="0"/>
              <a:t>23/04/2020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080DE7A-1776-4858-8F04-9BF3C520F18E}" type="slidenum">
              <a:rPr lang="en-GB" smtClean="0"/>
              <a:t>‹#›</a:t>
            </a:fld>
            <a:endParaRPr lang="en-GB"/>
          </a:p>
        </p:txBody>
      </p:sp>
    </p:spTree>
    <p:extLst>
      <p:ext uri="{BB962C8B-B14F-4D97-AF65-F5344CB8AC3E}">
        <p14:creationId xmlns:p14="http://schemas.microsoft.com/office/powerpoint/2010/main" val="1184808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848A7389-992B-4468-960C-19E8411938B7}" type="datetimeFigureOut">
              <a:rPr lang="en-GB" smtClean="0"/>
              <a:t>23/04/2020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080DE7A-1776-4858-8F04-9BF3C520F18E}" type="slidenum">
              <a:rPr lang="en-GB" smtClean="0"/>
              <a:t>‹#›</a:t>
            </a:fld>
            <a:endParaRPr lang="en-GB"/>
          </a:p>
        </p:txBody>
      </p:sp>
    </p:spTree>
    <p:extLst>
      <p:ext uri="{BB962C8B-B14F-4D97-AF65-F5344CB8AC3E}">
        <p14:creationId xmlns:p14="http://schemas.microsoft.com/office/powerpoint/2010/main" val="20765497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48A7389-992B-4468-960C-19E8411938B7}" type="datetimeFigureOut">
              <a:rPr lang="en-GB" smtClean="0"/>
              <a:t>23/04/2020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080DE7A-1776-4858-8F04-9BF3C520F18E}" type="slidenum">
              <a:rPr lang="en-GB" smtClean="0"/>
              <a:t>‹#›</a:t>
            </a:fld>
            <a:endParaRPr lang="en-GB"/>
          </a:p>
        </p:txBody>
      </p:sp>
    </p:spTree>
    <p:extLst>
      <p:ext uri="{BB962C8B-B14F-4D97-AF65-F5344CB8AC3E}">
        <p14:creationId xmlns:p14="http://schemas.microsoft.com/office/powerpoint/2010/main" val="39798963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848A7389-992B-4468-960C-19E8411938B7}" type="datetimeFigureOut">
              <a:rPr lang="en-GB" smtClean="0"/>
              <a:t>23/04/2020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080DE7A-1776-4858-8F04-9BF3C520F18E}" type="slidenum">
              <a:rPr lang="en-GB" smtClean="0"/>
              <a:t>‹#›</a:t>
            </a:fld>
            <a:endParaRPr lang="en-GB"/>
          </a:p>
        </p:txBody>
      </p:sp>
    </p:spTree>
    <p:extLst>
      <p:ext uri="{BB962C8B-B14F-4D97-AF65-F5344CB8AC3E}">
        <p14:creationId xmlns:p14="http://schemas.microsoft.com/office/powerpoint/2010/main" val="18660540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848A7389-992B-4468-960C-19E8411938B7}" type="datetimeFigureOut">
              <a:rPr lang="en-GB" smtClean="0"/>
              <a:t>23/04/2020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A080DE7A-1776-4858-8F04-9BF3C520F18E}" type="slidenum">
              <a:rPr lang="en-GB" smtClean="0"/>
              <a:t>‹#›</a:t>
            </a:fld>
            <a:endParaRPr lang="en-GB"/>
          </a:p>
        </p:txBody>
      </p:sp>
    </p:spTree>
    <p:extLst>
      <p:ext uri="{BB962C8B-B14F-4D97-AF65-F5344CB8AC3E}">
        <p14:creationId xmlns:p14="http://schemas.microsoft.com/office/powerpoint/2010/main" val="38955939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848A7389-992B-4468-960C-19E8411938B7}" type="datetimeFigureOut">
              <a:rPr lang="en-GB" smtClean="0"/>
              <a:t>23/04/2020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A080DE7A-1776-4858-8F04-9BF3C520F18E}" type="slidenum">
              <a:rPr lang="en-GB" smtClean="0"/>
              <a:t>‹#›</a:t>
            </a:fld>
            <a:endParaRPr lang="en-GB"/>
          </a:p>
        </p:txBody>
      </p:sp>
    </p:spTree>
    <p:extLst>
      <p:ext uri="{BB962C8B-B14F-4D97-AF65-F5344CB8AC3E}">
        <p14:creationId xmlns:p14="http://schemas.microsoft.com/office/powerpoint/2010/main" val="12696593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8A7389-992B-4468-960C-19E8411938B7}" type="datetimeFigureOut">
              <a:rPr lang="en-GB" smtClean="0"/>
              <a:t>23/04/2020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A080DE7A-1776-4858-8F04-9BF3C520F18E}" type="slidenum">
              <a:rPr lang="en-GB" smtClean="0"/>
              <a:t>‹#›</a:t>
            </a:fld>
            <a:endParaRPr lang="en-GB"/>
          </a:p>
        </p:txBody>
      </p:sp>
    </p:spTree>
    <p:extLst>
      <p:ext uri="{BB962C8B-B14F-4D97-AF65-F5344CB8AC3E}">
        <p14:creationId xmlns:p14="http://schemas.microsoft.com/office/powerpoint/2010/main" val="30943501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848A7389-992B-4468-960C-19E8411938B7}" type="datetimeFigureOut">
              <a:rPr lang="en-GB" smtClean="0"/>
              <a:t>23/04/2020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080DE7A-1776-4858-8F04-9BF3C520F18E}" type="slidenum">
              <a:rPr lang="en-GB" smtClean="0"/>
              <a:t>‹#›</a:t>
            </a:fld>
            <a:endParaRPr lang="en-GB"/>
          </a:p>
        </p:txBody>
      </p:sp>
    </p:spTree>
    <p:extLst>
      <p:ext uri="{BB962C8B-B14F-4D97-AF65-F5344CB8AC3E}">
        <p14:creationId xmlns:p14="http://schemas.microsoft.com/office/powerpoint/2010/main" val="22148760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848A7389-992B-4468-960C-19E8411938B7}" type="datetimeFigureOut">
              <a:rPr lang="en-GB" smtClean="0"/>
              <a:t>23/04/2020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080DE7A-1776-4858-8F04-9BF3C520F18E}" type="slidenum">
              <a:rPr lang="en-GB" smtClean="0"/>
              <a:t>‹#›</a:t>
            </a:fld>
            <a:endParaRPr lang="en-GB"/>
          </a:p>
        </p:txBody>
      </p:sp>
    </p:spTree>
    <p:extLst>
      <p:ext uri="{BB962C8B-B14F-4D97-AF65-F5344CB8AC3E}">
        <p14:creationId xmlns:p14="http://schemas.microsoft.com/office/powerpoint/2010/main" val="28142471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48A7389-992B-4468-960C-19E8411938B7}" type="datetimeFigureOut">
              <a:rPr lang="en-GB" smtClean="0"/>
              <a:t>23/04/2020</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080DE7A-1776-4858-8F04-9BF3C520F18E}" type="slidenum">
              <a:rPr lang="en-GB" smtClean="0"/>
              <a:t>‹#›</a:t>
            </a:fld>
            <a:endParaRPr lang="en-GB"/>
          </a:p>
        </p:txBody>
      </p:sp>
    </p:spTree>
    <p:extLst>
      <p:ext uri="{BB962C8B-B14F-4D97-AF65-F5344CB8AC3E}">
        <p14:creationId xmlns:p14="http://schemas.microsoft.com/office/powerpoint/2010/main" val="7053082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hyperlink" Target="https://www.youtube.com/watch?v=aFBGsad_qE0"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tutor2u.net/economics/reference/perfect-competition-revision-presentation" TargetMode="Externa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hyperlink" Target="https://www.youtube.com/playlist?list=PLp8BSCLLWBUB5QT-yQHuqi1U11BkTbUAa" TargetMode="External"/><Relationship Id="rId2" Type="http://schemas.openxmlformats.org/officeDocument/2006/relationships/hyperlink" Target="https://www.tutor2u.net/economics/reference/understanding-imperfect-competition" TargetMode="Externa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hyperlink" Target="https://www.tutor2u.net/economics/reference/key-summary-on-market-structures" TargetMode="Externa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90500" y="3009900"/>
            <a:ext cx="11760200" cy="1022903"/>
          </a:xfrm>
          <a:solidFill>
            <a:schemeClr val="accent2">
              <a:lumMod val="40000"/>
              <a:lumOff val="60000"/>
            </a:schemeClr>
          </a:solidFill>
        </p:spPr>
        <p:txBody>
          <a:bodyPr>
            <a:noAutofit/>
          </a:bodyPr>
          <a:lstStyle/>
          <a:p>
            <a:br>
              <a:rPr lang="en-US" sz="5400" b="1" dirty="0"/>
            </a:br>
            <a:r>
              <a:rPr lang="en-US" sz="5400" b="1" dirty="0"/>
              <a:t>Learning aim D: Examine business markets</a:t>
            </a:r>
            <a:br>
              <a:rPr lang="en-US" sz="5400" b="1" dirty="0"/>
            </a:br>
            <a:endParaRPr lang="en-GB" sz="5400" dirty="0"/>
          </a:p>
        </p:txBody>
      </p:sp>
      <p:sp>
        <p:nvSpPr>
          <p:cNvPr id="5" name="Content Placeholder 4"/>
          <p:cNvSpPr>
            <a:spLocks noGrp="1"/>
          </p:cNvSpPr>
          <p:nvPr>
            <p:ph idx="1"/>
          </p:nvPr>
        </p:nvSpPr>
        <p:spPr>
          <a:xfrm>
            <a:off x="127000" y="4247112"/>
            <a:ext cx="11912600" cy="2496588"/>
          </a:xfrm>
        </p:spPr>
        <p:txBody>
          <a:bodyPr>
            <a:noAutofit/>
          </a:bodyPr>
          <a:lstStyle/>
          <a:p>
            <a:pPr marL="0" indent="0">
              <a:buNone/>
            </a:pPr>
            <a:r>
              <a:rPr lang="en-GB" sz="3200" b="1" dirty="0"/>
              <a:t>D1 Different market structures</a:t>
            </a:r>
          </a:p>
          <a:p>
            <a:r>
              <a:rPr lang="en-GB" sz="3200" dirty="0"/>
              <a:t>Market structures: perfect competition, imperfect competition.</a:t>
            </a:r>
          </a:p>
          <a:p>
            <a:r>
              <a:rPr lang="en-US" sz="3200" dirty="0"/>
              <a:t>Features of different market structures: number of firms, freedom of entry,</a:t>
            </a:r>
            <a:r>
              <a:rPr lang="en-GB" sz="3200" dirty="0"/>
              <a:t>nature of product.</a:t>
            </a:r>
          </a:p>
        </p:txBody>
      </p:sp>
      <p:sp>
        <p:nvSpPr>
          <p:cNvPr id="6" name="Rectangle 5"/>
          <p:cNvSpPr/>
          <p:nvPr/>
        </p:nvSpPr>
        <p:spPr>
          <a:xfrm>
            <a:off x="190500" y="237813"/>
            <a:ext cx="11474616" cy="707886"/>
          </a:xfrm>
          <a:prstGeom prst="rect">
            <a:avLst/>
          </a:prstGeom>
          <a:solidFill>
            <a:srgbClr val="FFFF00"/>
          </a:solidFill>
        </p:spPr>
        <p:txBody>
          <a:bodyPr wrap="none">
            <a:spAutoFit/>
          </a:bodyPr>
          <a:lstStyle/>
          <a:p>
            <a:r>
              <a:rPr lang="en-GB" altLang="en-US" sz="4000" dirty="0">
                <a:latin typeface="Comic Sans MS" panose="030F0702030302020204" pitchFamily="66" charset="0"/>
              </a:rPr>
              <a:t>Unit 1 Exploring Business-Learning Aim C and D</a:t>
            </a:r>
            <a:endParaRPr lang="en-GB" sz="4000" dirty="0"/>
          </a:p>
        </p:txBody>
      </p:sp>
      <p:sp>
        <p:nvSpPr>
          <p:cNvPr id="7" name="Rectangle 6"/>
          <p:cNvSpPr/>
          <p:nvPr/>
        </p:nvSpPr>
        <p:spPr>
          <a:xfrm>
            <a:off x="190500" y="1084431"/>
            <a:ext cx="11849100" cy="1938992"/>
          </a:xfrm>
          <a:prstGeom prst="rect">
            <a:avLst/>
          </a:prstGeom>
        </p:spPr>
        <p:txBody>
          <a:bodyPr wrap="square">
            <a:spAutoFit/>
          </a:bodyPr>
          <a:lstStyle/>
          <a:p>
            <a:r>
              <a:rPr lang="en-GB" altLang="en-US" sz="2400" b="1" dirty="0">
                <a:latin typeface="Comic Sans MS" panose="030F0702030302020204" pitchFamily="66" charset="0"/>
              </a:rPr>
              <a:t>Key points to include in your assignment:</a:t>
            </a:r>
          </a:p>
          <a:p>
            <a:pPr>
              <a:buFont typeface="Wingdings" panose="05000000000000000000" pitchFamily="2" charset="2"/>
              <a:buChar char="§"/>
            </a:pPr>
            <a:r>
              <a:rPr lang="en-GB" altLang="en-US" sz="2400" b="1" dirty="0">
                <a:latin typeface="Comic Sans MS" panose="030F0702030302020204" pitchFamily="66" charset="0"/>
              </a:rPr>
              <a:t>Do they have a competitive advantage?</a:t>
            </a:r>
          </a:p>
          <a:p>
            <a:pPr>
              <a:buFont typeface="Wingdings" panose="05000000000000000000" pitchFamily="2" charset="2"/>
              <a:buChar char="§"/>
            </a:pPr>
            <a:r>
              <a:rPr lang="en-GB" altLang="en-US" sz="2400" b="1" dirty="0">
                <a:latin typeface="Comic Sans MS" panose="030F0702030302020204" pitchFamily="66" charset="0"/>
              </a:rPr>
              <a:t>Evaluate how their market structure influences the supply and demand.</a:t>
            </a:r>
          </a:p>
          <a:p>
            <a:pPr>
              <a:buFont typeface="Wingdings" panose="05000000000000000000" pitchFamily="2" charset="2"/>
              <a:buChar char="§"/>
            </a:pPr>
            <a:r>
              <a:rPr lang="en-GB" altLang="en-US" sz="2400" b="1" dirty="0">
                <a:latin typeface="Comic Sans MS" panose="030F0702030302020204" pitchFamily="66" charset="0"/>
              </a:rPr>
              <a:t>Have there been any changes and how have they reacted?</a:t>
            </a:r>
          </a:p>
          <a:p>
            <a:pPr>
              <a:buFont typeface="Wingdings" panose="05000000000000000000" pitchFamily="2" charset="2"/>
              <a:buChar char="§"/>
            </a:pPr>
            <a:r>
              <a:rPr lang="en-GB" altLang="en-US" sz="2400" b="1" dirty="0">
                <a:latin typeface="Comic Sans MS" panose="030F0702030302020204" pitchFamily="66" charset="0"/>
              </a:rPr>
              <a:t>Any ethical or environmental issues?</a:t>
            </a:r>
          </a:p>
        </p:txBody>
      </p:sp>
    </p:spTree>
    <p:extLst>
      <p:ext uri="{BB962C8B-B14F-4D97-AF65-F5344CB8AC3E}">
        <p14:creationId xmlns:p14="http://schemas.microsoft.com/office/powerpoint/2010/main" val="139375843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68300" y="476240"/>
            <a:ext cx="11696700" cy="3693319"/>
          </a:xfrm>
          <a:prstGeom prst="rect">
            <a:avLst/>
          </a:prstGeom>
        </p:spPr>
        <p:txBody>
          <a:bodyPr wrap="square">
            <a:spAutoFit/>
          </a:bodyPr>
          <a:lstStyle/>
          <a:p>
            <a:r>
              <a:rPr lang="en-US" dirty="0">
                <a:latin typeface="Calibri" panose="020F0502020204030204" pitchFamily="34" charset="0"/>
              </a:rPr>
              <a:t>The main threat of substitutes for Cadbury and any other confectionary brand are supermarket own brands.</a:t>
            </a:r>
          </a:p>
          <a:p>
            <a:r>
              <a:rPr lang="en-US" dirty="0">
                <a:latin typeface="Calibri" panose="020F0502020204030204" pitchFamily="34" charset="0"/>
              </a:rPr>
              <a:t>This is because they tend to copy popular chocolates and sell them at a lower price thus lowering Cadbury’s</a:t>
            </a:r>
          </a:p>
          <a:p>
            <a:r>
              <a:rPr lang="en-GB" dirty="0">
                <a:latin typeface="Calibri" panose="020F0502020204030204" pitchFamily="34" charset="0"/>
              </a:rPr>
              <a:t>revenue. </a:t>
            </a:r>
            <a:r>
              <a:rPr lang="en-US" dirty="0">
                <a:latin typeface="Calibri" panose="020F0502020204030204" pitchFamily="34" charset="0"/>
              </a:rPr>
              <a:t>The suppliers play a massive part in the pricing because they can affect the price of which it is later sold for</a:t>
            </a:r>
          </a:p>
          <a:p>
            <a:r>
              <a:rPr lang="en-US" dirty="0">
                <a:latin typeface="Calibri" panose="020F0502020204030204" pitchFamily="34" charset="0"/>
              </a:rPr>
              <a:t>via Cadbury. Cadbury relies heavily on cocoa beans to manufacture its products, and this is a crop that varies</a:t>
            </a:r>
          </a:p>
          <a:p>
            <a:r>
              <a:rPr lang="en-US" dirty="0">
                <a:latin typeface="Calibri" panose="020F0502020204030204" pitchFamily="34" charset="0"/>
              </a:rPr>
              <a:t>in quantity and price year on year. The following graph</a:t>
            </a:r>
            <a:r>
              <a:rPr lang="en-US" sz="800" dirty="0">
                <a:latin typeface="Calibri" panose="020F0502020204030204" pitchFamily="34" charset="0"/>
              </a:rPr>
              <a:t> </a:t>
            </a:r>
            <a:r>
              <a:rPr lang="en-US" dirty="0">
                <a:latin typeface="Calibri" panose="020F0502020204030204" pitchFamily="34" charset="0"/>
              </a:rPr>
              <a:t>shows the cocoa bean production by year in</a:t>
            </a:r>
          </a:p>
          <a:p>
            <a:r>
              <a:rPr lang="en-GB" dirty="0">
                <a:latin typeface="Calibri" panose="020F0502020204030204" pitchFamily="34" charset="0"/>
              </a:rPr>
              <a:t>different countries.</a:t>
            </a:r>
            <a:r>
              <a:rPr lang="en-US" dirty="0">
                <a:latin typeface="Calibri" panose="020F0502020204030204" pitchFamily="34" charset="0"/>
              </a:rPr>
              <a:t> </a:t>
            </a:r>
          </a:p>
          <a:p>
            <a:endParaRPr lang="en-US" dirty="0">
              <a:latin typeface="Calibri" panose="020F0502020204030204" pitchFamily="34" charset="0"/>
            </a:endParaRPr>
          </a:p>
          <a:p>
            <a:r>
              <a:rPr lang="en-US" dirty="0">
                <a:latin typeface="Calibri" panose="020F0502020204030204" pitchFamily="34" charset="0"/>
              </a:rPr>
              <a:t>The graph shows that gradually year by year the production of cocoa beans is increasing, however there is problems which are affecting the production rates each year. There have been disease outbursts in</a:t>
            </a:r>
          </a:p>
          <a:p>
            <a:r>
              <a:rPr lang="en-US" dirty="0">
                <a:latin typeface="Calibri" panose="020F0502020204030204" pitchFamily="34" charset="0"/>
              </a:rPr>
              <a:t>numerous countries in Africa which would affect the production rates. Therefore, I believe in 2016 we will</a:t>
            </a:r>
          </a:p>
          <a:p>
            <a:r>
              <a:rPr lang="en-US" dirty="0">
                <a:latin typeface="Calibri" panose="020F0502020204030204" pitchFamily="34" charset="0"/>
              </a:rPr>
              <a:t>see a decrease in cocoa bean production because of these disease outbursts, and there will then be a knock</a:t>
            </a:r>
          </a:p>
          <a:p>
            <a:r>
              <a:rPr lang="en-GB" dirty="0">
                <a:latin typeface="Calibri" panose="020F0502020204030204" pitchFamily="34" charset="0"/>
              </a:rPr>
              <a:t>on effect.</a:t>
            </a:r>
          </a:p>
          <a:p>
            <a:endParaRPr lang="en-GB" dirty="0"/>
          </a:p>
        </p:txBody>
      </p:sp>
      <p:pic>
        <p:nvPicPr>
          <p:cNvPr id="3" name="Picture 2"/>
          <p:cNvPicPr>
            <a:picLocks noChangeAspect="1"/>
          </p:cNvPicPr>
          <p:nvPr/>
        </p:nvPicPr>
        <p:blipFill>
          <a:blip r:embed="rId2"/>
          <a:stretch>
            <a:fillRect/>
          </a:stretch>
        </p:blipFill>
        <p:spPr>
          <a:xfrm>
            <a:off x="4535699" y="3696934"/>
            <a:ext cx="7656301" cy="2867731"/>
          </a:xfrm>
          <a:prstGeom prst="rect">
            <a:avLst/>
          </a:prstGeom>
        </p:spPr>
      </p:pic>
    </p:spTree>
    <p:extLst>
      <p:ext uri="{BB962C8B-B14F-4D97-AF65-F5344CB8AC3E}">
        <p14:creationId xmlns:p14="http://schemas.microsoft.com/office/powerpoint/2010/main" val="23651058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39700" y="397451"/>
            <a:ext cx="11557000" cy="4801314"/>
          </a:xfrm>
          <a:prstGeom prst="rect">
            <a:avLst/>
          </a:prstGeom>
        </p:spPr>
        <p:txBody>
          <a:bodyPr wrap="square">
            <a:spAutoFit/>
          </a:bodyPr>
          <a:lstStyle/>
          <a:p>
            <a:r>
              <a:rPr lang="en-US" dirty="0">
                <a:latin typeface="Calibri" panose="020F0502020204030204" pitchFamily="34" charset="0"/>
              </a:rPr>
              <a:t>The graph shows that gradually year by year the production of cocoa beans is increasing, however there is problems which are affecting the production rates each year. There have been disease outbursts in numerous countries in Africa which would affect the production rates. Therefore, I believe in 2016 we will see a decrease in cocoa bean production because of these disease outbursts, and there will then be a knock</a:t>
            </a:r>
          </a:p>
          <a:p>
            <a:r>
              <a:rPr lang="en-GB" dirty="0">
                <a:latin typeface="Calibri" panose="020F0502020204030204" pitchFamily="34" charset="0"/>
              </a:rPr>
              <a:t>on effect.</a:t>
            </a:r>
          </a:p>
          <a:p>
            <a:endParaRPr lang="en-US" dirty="0">
              <a:latin typeface="Calibri" panose="020F0502020204030204" pitchFamily="34" charset="0"/>
            </a:endParaRPr>
          </a:p>
          <a:p>
            <a:r>
              <a:rPr lang="en-US" dirty="0">
                <a:latin typeface="Calibri" panose="020F0502020204030204" pitchFamily="34" charset="0"/>
              </a:rPr>
              <a:t>When there is a shortage of cocoa in Africa this would ultimately affect Cadbury and any chocolate based production company because with the shortage of cocoa everywhere the suppliers selling the cocoa will increase the price at which they sell it. This is possible because with a shortage or limited supply the big companies won’t have much choice as to where to buy it from. An increase in costs will always have a negative impact on a business and very often the business will pass on the increase in their costs to the customer by an increase in the selling price. As a large company Cadbury has large buying power and can benefit from economies of scale.</a:t>
            </a:r>
          </a:p>
          <a:p>
            <a:endParaRPr lang="en-US" dirty="0">
              <a:latin typeface="Calibri" panose="020F0502020204030204" pitchFamily="34" charset="0"/>
            </a:endParaRPr>
          </a:p>
          <a:p>
            <a:r>
              <a:rPr lang="en-US" dirty="0">
                <a:latin typeface="Calibri" panose="020F0502020204030204" pitchFamily="34" charset="0"/>
              </a:rPr>
              <a:t>Customers in the confectionary market have a choice, and an increase in the price of the products can lead to customers switching to its competitors. Cadburys would be taking a risk as if it increases the price it sells its product at it might face losing customers to competitors, but it may do so in an attempt to maintain the same profit as it would have received before the shortage of cocoa. The risk is therefore a price increase leading to a loss in revenue.</a:t>
            </a:r>
            <a:endParaRPr lang="en-GB" dirty="0"/>
          </a:p>
        </p:txBody>
      </p:sp>
    </p:spTree>
    <p:extLst>
      <p:ext uri="{BB962C8B-B14F-4D97-AF65-F5344CB8AC3E}">
        <p14:creationId xmlns:p14="http://schemas.microsoft.com/office/powerpoint/2010/main" val="358737100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39700" y="214849"/>
            <a:ext cx="11899900" cy="6740307"/>
          </a:xfrm>
          <a:prstGeom prst="rect">
            <a:avLst/>
          </a:prstGeom>
        </p:spPr>
        <p:txBody>
          <a:bodyPr wrap="square">
            <a:spAutoFit/>
          </a:bodyPr>
          <a:lstStyle/>
          <a:p>
            <a:r>
              <a:rPr lang="en-US" dirty="0">
                <a:latin typeface="Calibri" panose="020F0502020204030204" pitchFamily="34" charset="0"/>
              </a:rPr>
              <a:t>An alternative to this would be to keep its selling prices the same which would increase revenue. Rival chocolate based companies such as Nestlé may also decide to increase prices to maintain their profit. Not passing on the increase costs would however lead to a lower profit as Cadburys would be paying more for their product and selling it on for what they previously did before the shortage of cocoa. In recent years Cadburys have decided to change the size of their chocolate products and many of these are smaller due to increasing costs such as an increase in the price of cocoa, increase of </a:t>
            </a:r>
            <a:r>
              <a:rPr lang="en-US" dirty="0" err="1">
                <a:latin typeface="Calibri" panose="020F0502020204030204" pitchFamily="34" charset="0"/>
              </a:rPr>
              <a:t>labour</a:t>
            </a:r>
            <a:r>
              <a:rPr lang="en-US" dirty="0">
                <a:latin typeface="Calibri" panose="020F0502020204030204" pitchFamily="34" charset="0"/>
              </a:rPr>
              <a:t> costs, increased transport costs, etc. It has made the standard size and quantities of some products smaller in an attempt to keep prices the same to keep the same amount of customers, but this move has not been well accepted by many who believe that Cadbury already make a great deal of profit from its sales. The impact of rising cocoa prices will mean that Cadbury will have to continue to look at portion size and bite size products. Health has had a major influence on the confectionery market as a whole, but despite that, chocolate has not seen a significant decline in demand. </a:t>
            </a:r>
          </a:p>
          <a:p>
            <a:endParaRPr lang="en-US" dirty="0">
              <a:latin typeface="Calibri" panose="020F0502020204030204" pitchFamily="34" charset="0"/>
            </a:endParaRPr>
          </a:p>
          <a:p>
            <a:r>
              <a:rPr lang="en-US" dirty="0">
                <a:latin typeface="Calibri" panose="020F0502020204030204" pitchFamily="34" charset="0"/>
              </a:rPr>
              <a:t>Cadbury has adapted to 'healthier' requirements, and introduced natural </a:t>
            </a:r>
            <a:r>
              <a:rPr lang="en-US" dirty="0" err="1">
                <a:latin typeface="Calibri" panose="020F0502020204030204" pitchFamily="34" charset="0"/>
              </a:rPr>
              <a:t>colours</a:t>
            </a:r>
            <a:r>
              <a:rPr lang="en-US" dirty="0">
                <a:latin typeface="Calibri" panose="020F0502020204030204" pitchFamily="34" charset="0"/>
              </a:rPr>
              <a:t> and </a:t>
            </a:r>
            <a:r>
              <a:rPr lang="en-US" dirty="0" err="1">
                <a:latin typeface="Calibri" panose="020F0502020204030204" pitchFamily="34" charset="0"/>
              </a:rPr>
              <a:t>flavours</a:t>
            </a:r>
            <a:r>
              <a:rPr lang="en-US" dirty="0">
                <a:latin typeface="Calibri" panose="020F0502020204030204" pitchFamily="34" charset="0"/>
              </a:rPr>
              <a:t> which have continued to drive sales. Using stevia, monk fruit and other natural sweeteners instead of sugar has helped sales remain steady. Cadbury has concentrated on the introduction of new milk and dark varieties, and new </a:t>
            </a:r>
            <a:r>
              <a:rPr lang="en-US" dirty="0" err="1">
                <a:latin typeface="Calibri" panose="020F0502020204030204" pitchFamily="34" charset="0"/>
              </a:rPr>
              <a:t>flavours</a:t>
            </a:r>
            <a:r>
              <a:rPr lang="en-US" dirty="0">
                <a:latin typeface="Calibri" panose="020F0502020204030204" pitchFamily="34" charset="0"/>
              </a:rPr>
              <a:t>. A recent introduction has been the Bubbly milk chocolate bar. This is made with Fairtrade cocoa and sugar so that it appeals to the ethical nature of the consumer, it is suitable for vegetarians and is sold in a 4 portion 90g bar to encourage sharing. Having a new bar gives customers choice and so increases sales. In response to rising transport costs and concerns for the environment Cadbury has reduced its food</a:t>
            </a:r>
          </a:p>
          <a:p>
            <a:r>
              <a:rPr lang="en-US" dirty="0">
                <a:latin typeface="Calibri" panose="020F0502020204030204" pitchFamily="34" charset="0"/>
              </a:rPr>
              <a:t>transport miles. Cadbury’s UK food distribution was originally based upon 15 warehouses spread across the</a:t>
            </a:r>
          </a:p>
          <a:p>
            <a:r>
              <a:rPr lang="en-US" dirty="0">
                <a:latin typeface="Calibri" panose="020F0502020204030204" pitchFamily="34" charset="0"/>
              </a:rPr>
              <a:t>UK and an in‐house fleet of over 60 vehicles backed up by contracts with 63 third‐party </a:t>
            </a:r>
            <a:r>
              <a:rPr lang="en-US" dirty="0" err="1">
                <a:latin typeface="Calibri" panose="020F0502020204030204" pitchFamily="34" charset="0"/>
              </a:rPr>
              <a:t>hauliers</a:t>
            </a:r>
            <a:r>
              <a:rPr lang="en-US" dirty="0">
                <a:latin typeface="Calibri" panose="020F0502020204030204" pitchFamily="34" charset="0"/>
              </a:rPr>
              <a:t>. Today all distribution is carried out by just 5 third party </a:t>
            </a:r>
            <a:r>
              <a:rPr lang="en-US" dirty="0" err="1">
                <a:latin typeface="Calibri" panose="020F0502020204030204" pitchFamily="34" charset="0"/>
              </a:rPr>
              <a:t>hauliers</a:t>
            </a:r>
            <a:r>
              <a:rPr lang="en-US" dirty="0">
                <a:latin typeface="Calibri" panose="020F0502020204030204" pitchFamily="34" charset="0"/>
              </a:rPr>
              <a:t> and there are three strategically placed warehouses. By outsourcing all of its haulage and </a:t>
            </a:r>
            <a:r>
              <a:rPr lang="en-US" dirty="0" err="1">
                <a:latin typeface="Calibri" panose="020F0502020204030204" pitchFamily="34" charset="0"/>
              </a:rPr>
              <a:t>rationalising</a:t>
            </a:r>
            <a:r>
              <a:rPr lang="en-US" dirty="0">
                <a:latin typeface="Calibri" panose="020F0502020204030204" pitchFamily="34" charset="0"/>
              </a:rPr>
              <a:t> its warehousing, Cadbury has reduced distribution movements for its products and avoided 4.7m road miles. The company has saved 7,500 </a:t>
            </a:r>
            <a:r>
              <a:rPr lang="en-US" dirty="0" err="1">
                <a:latin typeface="Calibri" panose="020F0502020204030204" pitchFamily="34" charset="0"/>
              </a:rPr>
              <a:t>tonnes</a:t>
            </a:r>
            <a:r>
              <a:rPr lang="en-US" dirty="0">
                <a:latin typeface="Calibri" panose="020F0502020204030204" pitchFamily="34" charset="0"/>
              </a:rPr>
              <a:t> of CO2 and 15% on its haulage costs. This change has benefited both Cadbury and the environment.</a:t>
            </a:r>
            <a:endParaRPr lang="en-GB" dirty="0"/>
          </a:p>
          <a:p>
            <a:endParaRPr lang="en-GB" dirty="0"/>
          </a:p>
        </p:txBody>
      </p:sp>
    </p:spTree>
    <p:extLst>
      <p:ext uri="{BB962C8B-B14F-4D97-AF65-F5344CB8AC3E}">
        <p14:creationId xmlns:p14="http://schemas.microsoft.com/office/powerpoint/2010/main" val="40397908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Box 4"/>
          <p:cNvSpPr>
            <a:spLocks noGrp="1" noChangeArrowheads="1"/>
          </p:cNvSpPr>
          <p:nvPr>
            <p:ph idx="1"/>
          </p:nvPr>
        </p:nvSpPr>
        <p:spPr>
          <a:xfrm>
            <a:off x="1536700" y="3355975"/>
            <a:ext cx="10528300" cy="2755626"/>
          </a:xfrm>
          <a:solidFill>
            <a:schemeClr val="accent2">
              <a:lumMod val="20000"/>
              <a:lumOff val="80000"/>
            </a:schemeClr>
          </a:solidFill>
        </p:spPr>
        <p:txBody>
          <a:bodyPr wrap="square">
            <a:spAutoFit/>
          </a:bodyPr>
          <a:lstStyle/>
          <a:p>
            <a:pPr marL="0" indent="0">
              <a:buClrTx/>
              <a:buSzTx/>
              <a:buNone/>
              <a:defRPr/>
            </a:pPr>
            <a:r>
              <a:rPr lang="en-GB" altLang="en-US" sz="1800" kern="0" dirty="0">
                <a:solidFill>
                  <a:srgbClr val="000000"/>
                </a:solidFill>
                <a:latin typeface="Arial" panose="020B0604020202020204" pitchFamily="34" charset="0"/>
                <a:ea typeface="MS PGothic" panose="020B0600070205080204" pitchFamily="34" charset="-128"/>
                <a:hlinkClick r:id="rId2"/>
              </a:rPr>
              <a:t>https://www.youtube.com/watch?v=aFBGsad_qE0.</a:t>
            </a:r>
            <a:endParaRPr lang="en-GB" altLang="en-US" sz="1800" kern="0" dirty="0">
              <a:solidFill>
                <a:srgbClr val="000000"/>
              </a:solidFill>
              <a:latin typeface="Arial" panose="020B0604020202020204" pitchFamily="34" charset="0"/>
              <a:ea typeface="MS PGothic" panose="020B0600070205080204" pitchFamily="34" charset="-128"/>
            </a:endParaRPr>
          </a:p>
          <a:p>
            <a:pPr>
              <a:buClrTx/>
              <a:buSzTx/>
              <a:buFont typeface="Wingdings" panose="05000000000000000000" pitchFamily="2" charset="2"/>
              <a:buChar char="§"/>
              <a:defRPr/>
            </a:pPr>
            <a:r>
              <a:rPr lang="en-GB" altLang="en-US" sz="2000" kern="0" dirty="0">
                <a:solidFill>
                  <a:srgbClr val="000000"/>
                </a:solidFill>
                <a:latin typeface="Comic Sans MS" panose="030F0702030302020204" pitchFamily="66" charset="0"/>
                <a:ea typeface="MS PGothic" panose="020B0600070205080204" pitchFamily="34" charset="-128"/>
              </a:rPr>
              <a:t>Businesses all supply exactly the same product. </a:t>
            </a:r>
          </a:p>
          <a:p>
            <a:pPr>
              <a:buClrTx/>
              <a:buSzTx/>
              <a:buFont typeface="Wingdings" panose="05000000000000000000" pitchFamily="2" charset="2"/>
              <a:buChar char="§"/>
              <a:defRPr/>
            </a:pPr>
            <a:r>
              <a:rPr lang="en-GB" altLang="en-US" sz="2000" kern="0" dirty="0">
                <a:solidFill>
                  <a:srgbClr val="000000"/>
                </a:solidFill>
                <a:latin typeface="Comic Sans MS" panose="030F0702030302020204" pitchFamily="66" charset="0"/>
                <a:ea typeface="MS PGothic" panose="020B0600070205080204" pitchFamily="34" charset="-128"/>
              </a:rPr>
              <a:t>If Suppliers can manufacture their own brands they can be more competitive. </a:t>
            </a:r>
          </a:p>
          <a:p>
            <a:pPr>
              <a:buClrTx/>
              <a:buSzTx/>
              <a:buFont typeface="Wingdings" panose="05000000000000000000" pitchFamily="2" charset="2"/>
              <a:buChar char="§"/>
              <a:defRPr/>
            </a:pPr>
            <a:r>
              <a:rPr lang="en-GB" altLang="en-US" sz="2000" kern="0" dirty="0">
                <a:solidFill>
                  <a:srgbClr val="000000"/>
                </a:solidFill>
                <a:latin typeface="Comic Sans MS" panose="030F0702030302020204" pitchFamily="66" charset="0"/>
                <a:ea typeface="MS PGothic" panose="020B0600070205080204" pitchFamily="34" charset="-128"/>
              </a:rPr>
              <a:t>If businesses wish to maintain or increase their market share, they need to differentiate their products, by such aspects of quality or customer service.</a:t>
            </a:r>
          </a:p>
          <a:p>
            <a:pPr>
              <a:buClrTx/>
              <a:buSzTx/>
              <a:buFont typeface="Wingdings" panose="05000000000000000000" pitchFamily="2" charset="2"/>
              <a:buChar char="§"/>
              <a:defRPr/>
            </a:pPr>
            <a:r>
              <a:rPr lang="en-GB" altLang="en-US" sz="2000" kern="0" dirty="0">
                <a:solidFill>
                  <a:srgbClr val="000000"/>
                </a:solidFill>
                <a:latin typeface="Comic Sans MS" panose="030F0702030302020204" pitchFamily="66" charset="0"/>
                <a:ea typeface="MS PGothic" panose="020B0600070205080204" pitchFamily="34" charset="-128"/>
              </a:rPr>
              <a:t>There are no barriers to entry.</a:t>
            </a:r>
          </a:p>
          <a:p>
            <a:pPr>
              <a:defRPr/>
            </a:pPr>
            <a:endParaRPr lang="en-GB" altLang="en-US" dirty="0">
              <a:latin typeface="Comic Sans MS" panose="030F0702030302020204" pitchFamily="66" charset="0"/>
              <a:ea typeface="ＭＳ Ｐゴシック" panose="020B0600070205080204" pitchFamily="34" charset="-128"/>
            </a:endParaRPr>
          </a:p>
        </p:txBody>
      </p:sp>
      <p:sp>
        <p:nvSpPr>
          <p:cNvPr id="2" name="Rectangle 1"/>
          <p:cNvSpPr/>
          <p:nvPr/>
        </p:nvSpPr>
        <p:spPr>
          <a:xfrm>
            <a:off x="342900" y="369838"/>
            <a:ext cx="11722100" cy="3108543"/>
          </a:xfrm>
          <a:prstGeom prst="rect">
            <a:avLst/>
          </a:prstGeom>
        </p:spPr>
        <p:txBody>
          <a:bodyPr wrap="square">
            <a:spAutoFit/>
          </a:bodyPr>
          <a:lstStyle/>
          <a:p>
            <a:pPr algn="ctr">
              <a:defRPr/>
            </a:pPr>
            <a:r>
              <a:rPr lang="en-GB" altLang="en-US" sz="2800" b="1" kern="0" dirty="0">
                <a:solidFill>
                  <a:srgbClr val="000000"/>
                </a:solidFill>
                <a:latin typeface="Comic Sans MS" panose="030F0702030302020204" pitchFamily="66" charset="0"/>
                <a:ea typeface="MS PGothic" panose="020B0600070205080204" pitchFamily="34" charset="-128"/>
              </a:rPr>
              <a:t>Perfect Competition has the following features.</a:t>
            </a:r>
          </a:p>
          <a:p>
            <a:pPr>
              <a:buClrTx/>
              <a:buSzTx/>
              <a:buFont typeface="Wingdings" panose="05000000000000000000" pitchFamily="2" charset="2"/>
              <a:buChar char="q"/>
              <a:defRPr/>
            </a:pPr>
            <a:r>
              <a:rPr lang="en-GB" altLang="en-US" sz="2800" kern="0" dirty="0">
                <a:solidFill>
                  <a:srgbClr val="000000"/>
                </a:solidFill>
                <a:latin typeface="Comic Sans MS" panose="030F0702030302020204" pitchFamily="66" charset="0"/>
                <a:ea typeface="MS PGothic" panose="020B0600070205080204" pitchFamily="34" charset="-128"/>
              </a:rPr>
              <a:t>All firms sell an identical product.</a:t>
            </a:r>
          </a:p>
          <a:p>
            <a:pPr>
              <a:buClrTx/>
              <a:buSzTx/>
              <a:buFont typeface="Wingdings" panose="05000000000000000000" pitchFamily="2" charset="2"/>
              <a:buChar char="q"/>
              <a:defRPr/>
            </a:pPr>
            <a:r>
              <a:rPr lang="en-GB" altLang="en-US" sz="2800" kern="0" dirty="0">
                <a:solidFill>
                  <a:srgbClr val="000000"/>
                </a:solidFill>
                <a:latin typeface="Comic Sans MS" panose="030F0702030302020204" pitchFamily="66" charset="0"/>
                <a:ea typeface="MS PGothic" panose="020B0600070205080204" pitchFamily="34" charset="-128"/>
              </a:rPr>
              <a:t>They are Price takers.</a:t>
            </a:r>
          </a:p>
          <a:p>
            <a:pPr>
              <a:buClrTx/>
              <a:buSzTx/>
              <a:buFont typeface="Wingdings" panose="05000000000000000000" pitchFamily="2" charset="2"/>
              <a:buChar char="q"/>
              <a:defRPr/>
            </a:pPr>
            <a:r>
              <a:rPr lang="en-GB" altLang="en-US" sz="2800" kern="0" dirty="0">
                <a:solidFill>
                  <a:srgbClr val="000000"/>
                </a:solidFill>
                <a:latin typeface="Comic Sans MS" panose="030F0702030302020204" pitchFamily="66" charset="0"/>
                <a:ea typeface="MS PGothic" panose="020B0600070205080204" pitchFamily="34" charset="-128"/>
              </a:rPr>
              <a:t>All firms have a relatively small market share.</a:t>
            </a:r>
          </a:p>
          <a:p>
            <a:pPr>
              <a:buClrTx/>
              <a:buSzTx/>
              <a:buFont typeface="Wingdings" panose="05000000000000000000" pitchFamily="2" charset="2"/>
              <a:buChar char="q"/>
              <a:defRPr/>
            </a:pPr>
            <a:r>
              <a:rPr lang="en-GB" altLang="en-US" sz="2800" kern="0" dirty="0">
                <a:solidFill>
                  <a:srgbClr val="000000"/>
                </a:solidFill>
                <a:latin typeface="Comic Sans MS" panose="030F0702030302020204" pitchFamily="66" charset="0"/>
                <a:ea typeface="MS PGothic" panose="020B0600070205080204" pitchFamily="34" charset="-128"/>
              </a:rPr>
              <a:t>Buyers know the product and the prices being charged by firms.</a:t>
            </a:r>
          </a:p>
          <a:p>
            <a:pPr>
              <a:buClrTx/>
              <a:buSzTx/>
              <a:buFont typeface="Wingdings" panose="05000000000000000000" pitchFamily="2" charset="2"/>
              <a:buChar char="q"/>
              <a:defRPr/>
            </a:pPr>
            <a:r>
              <a:rPr lang="en-GB" altLang="en-US" sz="2800" kern="0" dirty="0">
                <a:solidFill>
                  <a:srgbClr val="000000"/>
                </a:solidFill>
                <a:latin typeface="Comic Sans MS" panose="030F0702030302020204" pitchFamily="66" charset="0"/>
                <a:ea typeface="MS PGothic" panose="020B0600070205080204" pitchFamily="34" charset="-128"/>
              </a:rPr>
              <a:t>In the Industry there is both freedom of entry and can leave easily</a:t>
            </a:r>
            <a:r>
              <a:rPr lang="en-GB" altLang="en-US" kern="0" dirty="0">
                <a:solidFill>
                  <a:srgbClr val="000000"/>
                </a:solidFill>
                <a:latin typeface="Arial" panose="020B0604020202020204" pitchFamily="34" charset="0"/>
                <a:ea typeface="MS PGothic" panose="020B0600070205080204" pitchFamily="34" charset="-128"/>
              </a:rPr>
              <a:t>.   </a:t>
            </a:r>
            <a:endParaRPr lang="en-GB" altLang="en-US" sz="2400" kern="0" dirty="0">
              <a:solidFill>
                <a:srgbClr val="000000"/>
              </a:solidFill>
              <a:latin typeface="Arial" panose="020B0604020202020204" pitchFamily="34" charset="0"/>
              <a:ea typeface="MS PGothic" panose="020B0600070205080204" pitchFamily="34" charset="-128"/>
            </a:endParaRPr>
          </a:p>
        </p:txBody>
      </p:sp>
    </p:spTree>
    <p:extLst>
      <p:ext uri="{BB962C8B-B14F-4D97-AF65-F5344CB8AC3E}">
        <p14:creationId xmlns:p14="http://schemas.microsoft.com/office/powerpoint/2010/main" val="7319299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6388100" y="86915"/>
            <a:ext cx="5664200" cy="6124754"/>
          </a:xfrm>
          <a:prstGeom prst="rect">
            <a:avLst/>
          </a:prstGeom>
          <a:solidFill>
            <a:schemeClr val="bg2">
              <a:lumMod val="90000"/>
            </a:schemeClr>
          </a:solidFill>
        </p:spPr>
        <p:txBody>
          <a:bodyPr wrap="square">
            <a:spAutoFit/>
          </a:bodyPr>
          <a:lstStyle/>
          <a:p>
            <a:r>
              <a:rPr lang="en-US" sz="2800" b="1" i="0" u="none" strike="noStrike" dirty="0">
                <a:solidFill>
                  <a:srgbClr val="011010"/>
                </a:solidFill>
                <a:effectLst/>
                <a:latin typeface="ClearSans"/>
              </a:rPr>
              <a:t>Perfect Competition.</a:t>
            </a:r>
            <a:endParaRPr lang="en-US" sz="2800" b="0" i="0" u="none" strike="noStrike" dirty="0">
              <a:solidFill>
                <a:srgbClr val="011010"/>
              </a:solidFill>
              <a:effectLst/>
              <a:latin typeface="ClearSans"/>
            </a:endParaRPr>
          </a:p>
          <a:p>
            <a:r>
              <a:rPr lang="en-US" sz="2800" b="0" i="0" u="none" strike="noStrike" dirty="0">
                <a:solidFill>
                  <a:srgbClr val="011010"/>
                </a:solidFill>
                <a:effectLst/>
                <a:latin typeface="ClearSans"/>
              </a:rPr>
              <a:t>Students should be able to:</a:t>
            </a:r>
          </a:p>
          <a:p>
            <a:pPr>
              <a:buFont typeface="Arial" panose="020B0604020202020204" pitchFamily="34" charset="0"/>
              <a:buChar char="•"/>
            </a:pPr>
            <a:r>
              <a:rPr lang="en-US" sz="2800" b="0" i="0" u="none" strike="noStrike" dirty="0">
                <a:solidFill>
                  <a:srgbClr val="011010"/>
                </a:solidFill>
                <a:effectLst/>
                <a:latin typeface="ClearSans"/>
              </a:rPr>
              <a:t>Understand the assumptions of perfect competition and be able to explain the </a:t>
            </a:r>
            <a:r>
              <a:rPr lang="en-US" sz="2800" b="0" i="0" u="none" strike="noStrike" dirty="0" err="1">
                <a:solidFill>
                  <a:srgbClr val="011010"/>
                </a:solidFill>
                <a:effectLst/>
                <a:latin typeface="ClearSans"/>
              </a:rPr>
              <a:t>behaviour</a:t>
            </a:r>
            <a:r>
              <a:rPr lang="en-US" sz="2800" b="0" i="0" u="none" strike="noStrike" dirty="0">
                <a:solidFill>
                  <a:srgbClr val="011010"/>
                </a:solidFill>
                <a:effectLst/>
                <a:latin typeface="ClearSans"/>
              </a:rPr>
              <a:t> of firms in this market structure.</a:t>
            </a:r>
          </a:p>
          <a:p>
            <a:pPr>
              <a:buFont typeface="Arial" panose="020B0604020202020204" pitchFamily="34" charset="0"/>
              <a:buChar char="•"/>
            </a:pPr>
            <a:r>
              <a:rPr lang="en-US" sz="2800" b="0" i="0" u="none" strike="noStrike" dirty="0">
                <a:solidFill>
                  <a:srgbClr val="011010"/>
                </a:solidFill>
                <a:effectLst/>
                <a:latin typeface="ClearSans"/>
              </a:rPr>
              <a:t>Understand the significance of firms as price-takers in perfectly competitive markets. An understanding of the meaning of shut-down point is required. </a:t>
            </a:r>
          </a:p>
          <a:p>
            <a:pPr>
              <a:buFont typeface="Arial" panose="020B0604020202020204" pitchFamily="34" charset="0"/>
              <a:buChar char="•"/>
            </a:pPr>
            <a:r>
              <a:rPr lang="en-US" sz="2800" b="0" i="0" u="none" strike="noStrike" dirty="0">
                <a:solidFill>
                  <a:srgbClr val="011010"/>
                </a:solidFill>
                <a:effectLst/>
                <a:latin typeface="ClearSans"/>
              </a:rPr>
              <a:t>The impact of entry into and exit from the industry should be considered.</a:t>
            </a:r>
          </a:p>
        </p:txBody>
      </p:sp>
      <p:sp>
        <p:nvSpPr>
          <p:cNvPr id="36" name="Rectangle 35"/>
          <p:cNvSpPr/>
          <p:nvPr/>
        </p:nvSpPr>
        <p:spPr>
          <a:xfrm>
            <a:off x="228600" y="6211669"/>
            <a:ext cx="8839200" cy="646331"/>
          </a:xfrm>
          <a:prstGeom prst="rect">
            <a:avLst/>
          </a:prstGeom>
        </p:spPr>
        <p:txBody>
          <a:bodyPr wrap="square">
            <a:spAutoFit/>
          </a:bodyPr>
          <a:lstStyle/>
          <a:p>
            <a:r>
              <a:rPr lang="en-GB" dirty="0">
                <a:hlinkClick r:id="rId2"/>
              </a:rPr>
              <a:t>https://www.tutor2u.net/economics/reference/perfect-competition-revision-presentation</a:t>
            </a:r>
            <a:endParaRPr lang="en-GB" dirty="0"/>
          </a:p>
          <a:p>
            <a:endParaRPr lang="en-GB" dirty="0"/>
          </a:p>
        </p:txBody>
      </p:sp>
      <p:pic>
        <p:nvPicPr>
          <p:cNvPr id="49" name="Picture 48"/>
          <p:cNvPicPr>
            <a:picLocks noChangeAspect="1"/>
          </p:cNvPicPr>
          <p:nvPr/>
        </p:nvPicPr>
        <p:blipFill rotWithShape="1">
          <a:blip r:embed="rId3"/>
          <a:srcRect l="8833" t="31837" r="36984" b="20543"/>
          <a:stretch/>
        </p:blipFill>
        <p:spPr>
          <a:xfrm>
            <a:off x="393700" y="406399"/>
            <a:ext cx="5664200" cy="3982639"/>
          </a:xfrm>
          <a:prstGeom prst="rect">
            <a:avLst/>
          </a:prstGeom>
        </p:spPr>
      </p:pic>
    </p:spTree>
    <p:extLst>
      <p:ext uri="{BB962C8B-B14F-4D97-AF65-F5344CB8AC3E}">
        <p14:creationId xmlns:p14="http://schemas.microsoft.com/office/powerpoint/2010/main" val="4883376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13087" y="252284"/>
            <a:ext cx="4326826" cy="369332"/>
          </a:xfrm>
          <a:prstGeom prst="rect">
            <a:avLst/>
          </a:prstGeom>
        </p:spPr>
        <p:txBody>
          <a:bodyPr wrap="none">
            <a:spAutoFit/>
          </a:bodyPr>
          <a:lstStyle/>
          <a:p>
            <a:r>
              <a:rPr lang="en-GB" b="1" i="0" u="none" strike="noStrike" dirty="0">
                <a:solidFill>
                  <a:srgbClr val="011010"/>
                </a:solidFill>
                <a:effectLst/>
                <a:latin typeface="ClearSans"/>
              </a:rPr>
              <a:t>Understanding Imperfect Competition</a:t>
            </a:r>
            <a:endParaRPr lang="en-GB" dirty="0"/>
          </a:p>
        </p:txBody>
      </p:sp>
      <p:sp>
        <p:nvSpPr>
          <p:cNvPr id="3" name="Rectangle 2"/>
          <p:cNvSpPr/>
          <p:nvPr/>
        </p:nvSpPr>
        <p:spPr>
          <a:xfrm>
            <a:off x="486743" y="1887920"/>
            <a:ext cx="8830913" cy="646331"/>
          </a:xfrm>
          <a:prstGeom prst="rect">
            <a:avLst/>
          </a:prstGeom>
        </p:spPr>
        <p:txBody>
          <a:bodyPr wrap="square">
            <a:spAutoFit/>
          </a:bodyPr>
          <a:lstStyle/>
          <a:p>
            <a:r>
              <a:rPr lang="en-GB" dirty="0">
                <a:hlinkClick r:id="rId2"/>
              </a:rPr>
              <a:t>https://www.tutor2u.net/economics/reference/understanding-imperfect-competition</a:t>
            </a:r>
            <a:endParaRPr lang="en-GB" dirty="0"/>
          </a:p>
          <a:p>
            <a:endParaRPr lang="en-GB" dirty="0"/>
          </a:p>
        </p:txBody>
      </p:sp>
      <p:sp>
        <p:nvSpPr>
          <p:cNvPr id="4" name="Rectangle 3"/>
          <p:cNvSpPr/>
          <p:nvPr/>
        </p:nvSpPr>
        <p:spPr>
          <a:xfrm>
            <a:off x="50800" y="2305045"/>
            <a:ext cx="12014200" cy="2062103"/>
          </a:xfrm>
          <a:prstGeom prst="rect">
            <a:avLst/>
          </a:prstGeom>
          <a:solidFill>
            <a:schemeClr val="tx2">
              <a:lumMod val="20000"/>
              <a:lumOff val="80000"/>
            </a:schemeClr>
          </a:solidFill>
        </p:spPr>
        <p:txBody>
          <a:bodyPr wrap="square">
            <a:spAutoFit/>
          </a:bodyPr>
          <a:lstStyle/>
          <a:p>
            <a:r>
              <a:rPr lang="en-US" sz="3200" b="0" i="0" u="none" strike="noStrike" dirty="0">
                <a:solidFill>
                  <a:srgbClr val="011010"/>
                </a:solidFill>
                <a:effectLst/>
                <a:latin typeface="ClearSans"/>
              </a:rPr>
              <a:t>This video provides an overview of three forms of imperfect competition, namely monopoly, oligopoly and imperfect competition. It considers too the likely impact of each market structure on allocative, productive and dynamic efficiency.</a:t>
            </a:r>
            <a:endParaRPr lang="en-GB" sz="3200" dirty="0"/>
          </a:p>
        </p:txBody>
      </p:sp>
      <p:sp>
        <p:nvSpPr>
          <p:cNvPr id="5" name="Rectangle 4"/>
          <p:cNvSpPr/>
          <p:nvPr/>
        </p:nvSpPr>
        <p:spPr>
          <a:xfrm>
            <a:off x="313087" y="5329367"/>
            <a:ext cx="11684000" cy="646331"/>
          </a:xfrm>
          <a:prstGeom prst="rect">
            <a:avLst/>
          </a:prstGeom>
        </p:spPr>
        <p:txBody>
          <a:bodyPr wrap="square">
            <a:spAutoFit/>
          </a:bodyPr>
          <a:lstStyle/>
          <a:p>
            <a:r>
              <a:rPr lang="en-GB" dirty="0">
                <a:hlinkClick r:id="rId3"/>
              </a:rPr>
              <a:t>https://www.youtube.com/playlist?list=PLp8BSCLLWBUB5QT-yQHuqi1U11BkTbUAa</a:t>
            </a:r>
            <a:endParaRPr lang="en-GB" dirty="0"/>
          </a:p>
          <a:p>
            <a:endParaRPr lang="en-GB" dirty="0"/>
          </a:p>
        </p:txBody>
      </p:sp>
      <p:sp>
        <p:nvSpPr>
          <p:cNvPr id="6" name="Rectangle 5"/>
          <p:cNvSpPr/>
          <p:nvPr/>
        </p:nvSpPr>
        <p:spPr>
          <a:xfrm>
            <a:off x="215900" y="4960035"/>
            <a:ext cx="11684000" cy="369332"/>
          </a:xfrm>
          <a:prstGeom prst="rect">
            <a:avLst/>
          </a:prstGeom>
        </p:spPr>
        <p:txBody>
          <a:bodyPr wrap="square">
            <a:spAutoFit/>
          </a:bodyPr>
          <a:lstStyle/>
          <a:p>
            <a:r>
              <a:rPr lang="en-US" b="1" i="0" u="none" strike="noStrike" dirty="0">
                <a:solidFill>
                  <a:srgbClr val="011010"/>
                </a:solidFill>
                <a:effectLst/>
                <a:latin typeface="ClearSans"/>
              </a:rPr>
              <a:t>View our full revision playlist on monopolistic competition over on the Tutor2u </a:t>
            </a:r>
            <a:r>
              <a:rPr lang="en-US" b="1" i="0" u="none" strike="noStrike" dirty="0" err="1">
                <a:solidFill>
                  <a:srgbClr val="011010"/>
                </a:solidFill>
                <a:effectLst/>
                <a:latin typeface="ClearSans"/>
              </a:rPr>
              <a:t>Youtube</a:t>
            </a:r>
            <a:r>
              <a:rPr lang="en-US" b="1" i="0" u="none" strike="noStrike" dirty="0">
                <a:solidFill>
                  <a:srgbClr val="011010"/>
                </a:solidFill>
                <a:effectLst/>
                <a:latin typeface="ClearSans"/>
              </a:rPr>
              <a:t> Channel:</a:t>
            </a:r>
            <a:endParaRPr lang="en-GB" dirty="0"/>
          </a:p>
        </p:txBody>
      </p:sp>
      <p:sp>
        <p:nvSpPr>
          <p:cNvPr id="7" name="Rectangle 6"/>
          <p:cNvSpPr/>
          <p:nvPr/>
        </p:nvSpPr>
        <p:spPr>
          <a:xfrm>
            <a:off x="4902200" y="154632"/>
            <a:ext cx="6997700" cy="1569660"/>
          </a:xfrm>
          <a:prstGeom prst="rect">
            <a:avLst/>
          </a:prstGeom>
          <a:solidFill>
            <a:srgbClr val="FFFF00"/>
          </a:solidFill>
        </p:spPr>
        <p:txBody>
          <a:bodyPr wrap="square">
            <a:spAutoFit/>
          </a:bodyPr>
          <a:lstStyle/>
          <a:p>
            <a:pPr marL="285750" indent="-285750">
              <a:buFont typeface="Arial" panose="020B0604020202020204" pitchFamily="34" charset="0"/>
              <a:buChar char="•"/>
              <a:defRPr/>
            </a:pPr>
            <a:r>
              <a:rPr lang="en-GB" sz="2400" dirty="0">
                <a:latin typeface="Comic Sans MS" panose="030F0702030302020204" pitchFamily="66" charset="0"/>
              </a:rPr>
              <a:t>Less Competition than in a Perfect Competition market structure.</a:t>
            </a:r>
          </a:p>
          <a:p>
            <a:pPr marL="285750" indent="-285750">
              <a:buFont typeface="Arial" panose="020B0604020202020204" pitchFamily="34" charset="0"/>
              <a:buChar char="•"/>
              <a:defRPr/>
            </a:pPr>
            <a:r>
              <a:rPr lang="en-GB" sz="2400" dirty="0">
                <a:latin typeface="Comic Sans MS" panose="030F0702030302020204" pitchFamily="66" charset="0"/>
              </a:rPr>
              <a:t>Products may not be identical meaning that businesses can set their own prices.</a:t>
            </a:r>
          </a:p>
        </p:txBody>
      </p:sp>
    </p:spTree>
    <p:extLst>
      <p:ext uri="{BB962C8B-B14F-4D97-AF65-F5344CB8AC3E}">
        <p14:creationId xmlns:p14="http://schemas.microsoft.com/office/powerpoint/2010/main" val="5211135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xfrm>
            <a:off x="304799" y="231775"/>
            <a:ext cx="11633199" cy="863600"/>
          </a:xfrm>
        </p:spPr>
        <p:txBody>
          <a:bodyPr>
            <a:noAutofit/>
          </a:bodyPr>
          <a:lstStyle/>
          <a:p>
            <a:r>
              <a:rPr lang="en-GB" altLang="en-US" sz="4800" b="1" dirty="0"/>
              <a:t>Perfect Competition v Imperfect Competition</a:t>
            </a:r>
          </a:p>
        </p:txBody>
      </p:sp>
      <p:graphicFrame>
        <p:nvGraphicFramePr>
          <p:cNvPr id="2" name="Content Placeholder 1"/>
          <p:cNvGraphicFramePr>
            <a:graphicFrameLocks noGrp="1"/>
          </p:cNvGraphicFramePr>
          <p:nvPr>
            <p:ph idx="1"/>
            <p:extLst>
              <p:ext uri="{D42A27DB-BD31-4B8C-83A1-F6EECF244321}">
                <p14:modId xmlns:p14="http://schemas.microsoft.com/office/powerpoint/2010/main" val="3735169243"/>
              </p:ext>
            </p:extLst>
          </p:nvPr>
        </p:nvGraphicFramePr>
        <p:xfrm>
          <a:off x="304800" y="1247776"/>
          <a:ext cx="11633199" cy="5076823"/>
        </p:xfrm>
        <a:graphic>
          <a:graphicData uri="http://schemas.openxmlformats.org/drawingml/2006/table">
            <a:tbl>
              <a:tblPr firstRow="1" bandRow="1">
                <a:tableStyleId>{5C22544A-7EE6-4342-B048-85BDC9FD1C3A}</a:tableStyleId>
              </a:tblPr>
              <a:tblGrid>
                <a:gridCol w="3877733">
                  <a:extLst>
                    <a:ext uri="{9D8B030D-6E8A-4147-A177-3AD203B41FA5}">
                      <a16:colId xmlns:a16="http://schemas.microsoft.com/office/drawing/2014/main" val="20000"/>
                    </a:ext>
                  </a:extLst>
                </a:gridCol>
                <a:gridCol w="3877733">
                  <a:extLst>
                    <a:ext uri="{9D8B030D-6E8A-4147-A177-3AD203B41FA5}">
                      <a16:colId xmlns:a16="http://schemas.microsoft.com/office/drawing/2014/main" val="20001"/>
                    </a:ext>
                  </a:extLst>
                </a:gridCol>
                <a:gridCol w="3877733">
                  <a:extLst>
                    <a:ext uri="{9D8B030D-6E8A-4147-A177-3AD203B41FA5}">
                      <a16:colId xmlns:a16="http://schemas.microsoft.com/office/drawing/2014/main" val="20002"/>
                    </a:ext>
                  </a:extLst>
                </a:gridCol>
              </a:tblGrid>
              <a:tr h="416443">
                <a:tc>
                  <a:txBody>
                    <a:bodyPr/>
                    <a:lstStyle/>
                    <a:p>
                      <a:endParaRPr lang="en-GB" sz="1800" dirty="0"/>
                    </a:p>
                  </a:txBody>
                  <a:tcPr marL="91441" marR="91441" marT="45718" marB="45718"/>
                </a:tc>
                <a:tc>
                  <a:txBody>
                    <a:bodyPr/>
                    <a:lstStyle/>
                    <a:p>
                      <a:r>
                        <a:rPr lang="en-GB" sz="1800" dirty="0"/>
                        <a:t>Perfect Competition</a:t>
                      </a:r>
                    </a:p>
                  </a:txBody>
                  <a:tcPr marL="91441" marR="91441" marT="45718" marB="45718"/>
                </a:tc>
                <a:tc>
                  <a:txBody>
                    <a:bodyPr/>
                    <a:lstStyle/>
                    <a:p>
                      <a:r>
                        <a:rPr lang="en-GB" sz="1800" dirty="0"/>
                        <a:t>Imperfect Competition</a:t>
                      </a:r>
                    </a:p>
                  </a:txBody>
                  <a:tcPr marL="91441" marR="91441" marT="45718" marB="45718"/>
                </a:tc>
                <a:extLst>
                  <a:ext uri="{0D108BD9-81ED-4DB2-BD59-A6C34878D82A}">
                    <a16:rowId xmlns:a16="http://schemas.microsoft.com/office/drawing/2014/main" val="10000"/>
                  </a:ext>
                </a:extLst>
              </a:tr>
              <a:tr h="1024623">
                <a:tc>
                  <a:txBody>
                    <a:bodyPr/>
                    <a:lstStyle/>
                    <a:p>
                      <a:r>
                        <a:rPr lang="en-GB" sz="2800" dirty="0">
                          <a:latin typeface="Comic Sans MS" panose="030F0702030302020204" pitchFamily="66" charset="0"/>
                        </a:rPr>
                        <a:t>Numbers of sellers</a:t>
                      </a:r>
                    </a:p>
                  </a:txBody>
                  <a:tcPr marL="91441" marR="91441" marT="45718" marB="45718"/>
                </a:tc>
                <a:tc>
                  <a:txBody>
                    <a:bodyPr/>
                    <a:lstStyle/>
                    <a:p>
                      <a:r>
                        <a:rPr lang="en-GB" sz="2800" dirty="0">
                          <a:latin typeface="Comic Sans MS" panose="030F0702030302020204" pitchFamily="66" charset="0"/>
                        </a:rPr>
                        <a:t>many</a:t>
                      </a:r>
                    </a:p>
                  </a:txBody>
                  <a:tcPr marL="91441" marR="91441" marT="45718" marB="45718"/>
                </a:tc>
                <a:tc>
                  <a:txBody>
                    <a:bodyPr/>
                    <a:lstStyle/>
                    <a:p>
                      <a:r>
                        <a:rPr lang="en-GB" sz="2800" dirty="0">
                          <a:latin typeface="Comic Sans MS" panose="030F0702030302020204" pitchFamily="66" charset="0"/>
                        </a:rPr>
                        <a:t>Varies not identical</a:t>
                      </a:r>
                    </a:p>
                  </a:txBody>
                  <a:tcPr marL="91441" marR="91441" marT="45718" marB="45718"/>
                </a:tc>
                <a:extLst>
                  <a:ext uri="{0D108BD9-81ED-4DB2-BD59-A6C34878D82A}">
                    <a16:rowId xmlns:a16="http://schemas.microsoft.com/office/drawing/2014/main" val="10001"/>
                  </a:ext>
                </a:extLst>
              </a:tr>
              <a:tr h="1024623">
                <a:tc>
                  <a:txBody>
                    <a:bodyPr/>
                    <a:lstStyle/>
                    <a:p>
                      <a:r>
                        <a:rPr lang="en-GB" sz="2800" dirty="0">
                          <a:latin typeface="Comic Sans MS" panose="030F0702030302020204" pitchFamily="66" charset="0"/>
                        </a:rPr>
                        <a:t>Barriers to entry</a:t>
                      </a:r>
                    </a:p>
                  </a:txBody>
                  <a:tcPr marL="91441" marR="91441" marT="45718" marB="45718"/>
                </a:tc>
                <a:tc>
                  <a:txBody>
                    <a:bodyPr/>
                    <a:lstStyle/>
                    <a:p>
                      <a:r>
                        <a:rPr lang="en-GB" sz="2800" dirty="0">
                          <a:latin typeface="Comic Sans MS" panose="030F0702030302020204" pitchFamily="66" charset="0"/>
                        </a:rPr>
                        <a:t>None</a:t>
                      </a:r>
                    </a:p>
                  </a:txBody>
                  <a:tcPr marL="91441" marR="91441" marT="45718" marB="45718"/>
                </a:tc>
                <a:tc>
                  <a:txBody>
                    <a:bodyPr/>
                    <a:lstStyle/>
                    <a:p>
                      <a:r>
                        <a:rPr lang="en-GB" sz="2800" dirty="0">
                          <a:latin typeface="Comic Sans MS" panose="030F0702030302020204" pitchFamily="66" charset="0"/>
                        </a:rPr>
                        <a:t>significant</a:t>
                      </a:r>
                    </a:p>
                  </a:txBody>
                  <a:tcPr marL="91441" marR="91441" marT="45718" marB="45718"/>
                </a:tc>
                <a:extLst>
                  <a:ext uri="{0D108BD9-81ED-4DB2-BD59-A6C34878D82A}">
                    <a16:rowId xmlns:a16="http://schemas.microsoft.com/office/drawing/2014/main" val="10002"/>
                  </a:ext>
                </a:extLst>
              </a:tr>
              <a:tr h="561888">
                <a:tc>
                  <a:txBody>
                    <a:bodyPr/>
                    <a:lstStyle/>
                    <a:p>
                      <a:r>
                        <a:rPr lang="en-GB" sz="2800" dirty="0">
                          <a:latin typeface="Comic Sans MS" panose="030F0702030302020204" pitchFamily="66" charset="0"/>
                        </a:rPr>
                        <a:t>Substitutes</a:t>
                      </a:r>
                    </a:p>
                  </a:txBody>
                  <a:tcPr marL="91441" marR="91441" marT="45718" marB="45718"/>
                </a:tc>
                <a:tc>
                  <a:txBody>
                    <a:bodyPr/>
                    <a:lstStyle/>
                    <a:p>
                      <a:r>
                        <a:rPr lang="en-GB" sz="2800" dirty="0">
                          <a:latin typeface="Comic Sans MS" panose="030F0702030302020204" pitchFamily="66" charset="0"/>
                        </a:rPr>
                        <a:t>None</a:t>
                      </a:r>
                    </a:p>
                  </a:txBody>
                  <a:tcPr marL="91441" marR="91441" marT="45718" marB="45718"/>
                </a:tc>
                <a:tc>
                  <a:txBody>
                    <a:bodyPr/>
                    <a:lstStyle/>
                    <a:p>
                      <a:r>
                        <a:rPr lang="en-GB" sz="2800" dirty="0">
                          <a:latin typeface="Comic Sans MS" panose="030F0702030302020204" pitchFamily="66" charset="0"/>
                        </a:rPr>
                        <a:t>Many</a:t>
                      </a:r>
                    </a:p>
                  </a:txBody>
                  <a:tcPr marL="91441" marR="91441" marT="45718" marB="45718"/>
                </a:tc>
                <a:extLst>
                  <a:ext uri="{0D108BD9-81ED-4DB2-BD59-A6C34878D82A}">
                    <a16:rowId xmlns:a16="http://schemas.microsoft.com/office/drawing/2014/main" val="10003"/>
                  </a:ext>
                </a:extLst>
              </a:tr>
              <a:tr h="1024623">
                <a:tc>
                  <a:txBody>
                    <a:bodyPr/>
                    <a:lstStyle/>
                    <a:p>
                      <a:r>
                        <a:rPr lang="en-GB" sz="2800" dirty="0">
                          <a:latin typeface="Comic Sans MS" panose="030F0702030302020204" pitchFamily="66" charset="0"/>
                        </a:rPr>
                        <a:t>Nature of Competition</a:t>
                      </a:r>
                    </a:p>
                  </a:txBody>
                  <a:tcPr marL="91441" marR="91441" marT="45718" marB="45718"/>
                </a:tc>
                <a:tc>
                  <a:txBody>
                    <a:bodyPr/>
                    <a:lstStyle/>
                    <a:p>
                      <a:r>
                        <a:rPr lang="en-GB" sz="2800" dirty="0">
                          <a:latin typeface="Comic Sans MS" panose="030F0702030302020204" pitchFamily="66" charset="0"/>
                        </a:rPr>
                        <a:t>Price Only</a:t>
                      </a:r>
                    </a:p>
                  </a:txBody>
                  <a:tcPr marL="91441" marR="91441" marT="45718" marB="45718"/>
                </a:tc>
                <a:tc>
                  <a:txBody>
                    <a:bodyPr/>
                    <a:lstStyle/>
                    <a:p>
                      <a:r>
                        <a:rPr lang="en-GB" sz="2800" dirty="0">
                          <a:latin typeface="Comic Sans MS" panose="030F0702030302020204" pitchFamily="66" charset="0"/>
                        </a:rPr>
                        <a:t>Price and quality </a:t>
                      </a:r>
                      <a:r>
                        <a:rPr lang="en-GB" sz="2800" dirty="0" err="1">
                          <a:latin typeface="Comic Sans MS" panose="030F0702030302020204" pitchFamily="66" charset="0"/>
                        </a:rPr>
                        <a:t>etc</a:t>
                      </a:r>
                      <a:endParaRPr lang="en-GB" sz="2800" dirty="0">
                        <a:latin typeface="Comic Sans MS" panose="030F0702030302020204" pitchFamily="66" charset="0"/>
                      </a:endParaRPr>
                    </a:p>
                  </a:txBody>
                  <a:tcPr marL="91441" marR="91441" marT="45718" marB="45718"/>
                </a:tc>
                <a:extLst>
                  <a:ext uri="{0D108BD9-81ED-4DB2-BD59-A6C34878D82A}">
                    <a16:rowId xmlns:a16="http://schemas.microsoft.com/office/drawing/2014/main" val="10004"/>
                  </a:ext>
                </a:extLst>
              </a:tr>
              <a:tr h="1024623">
                <a:tc>
                  <a:txBody>
                    <a:bodyPr/>
                    <a:lstStyle/>
                    <a:p>
                      <a:r>
                        <a:rPr lang="en-GB" sz="2800" dirty="0">
                          <a:latin typeface="Comic Sans MS" panose="030F0702030302020204" pitchFamily="66" charset="0"/>
                        </a:rPr>
                        <a:t>Pricing power</a:t>
                      </a:r>
                    </a:p>
                  </a:txBody>
                  <a:tcPr marL="91441" marR="91441" marT="45718" marB="45718"/>
                </a:tc>
                <a:tc>
                  <a:txBody>
                    <a:bodyPr/>
                    <a:lstStyle/>
                    <a:p>
                      <a:r>
                        <a:rPr lang="en-GB" sz="2800" dirty="0">
                          <a:latin typeface="Comic Sans MS" panose="030F0702030302020204" pitchFamily="66" charset="0"/>
                        </a:rPr>
                        <a:t>None</a:t>
                      </a:r>
                    </a:p>
                  </a:txBody>
                  <a:tcPr marL="91441" marR="91441" marT="45718" marB="45718"/>
                </a:tc>
                <a:tc>
                  <a:txBody>
                    <a:bodyPr/>
                    <a:lstStyle/>
                    <a:p>
                      <a:r>
                        <a:rPr lang="en-GB" sz="2800" dirty="0">
                          <a:latin typeface="Comic Sans MS" panose="030F0702030302020204" pitchFamily="66" charset="0"/>
                        </a:rPr>
                        <a:t> Possibly significant</a:t>
                      </a:r>
                    </a:p>
                  </a:txBody>
                  <a:tcPr marL="91441" marR="91441" marT="45718" marB="45718"/>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2698109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8899" y="224135"/>
            <a:ext cx="3949700" cy="646331"/>
          </a:xfrm>
          <a:prstGeom prst="rect">
            <a:avLst/>
          </a:prstGeom>
          <a:solidFill>
            <a:schemeClr val="accent4"/>
          </a:solidFill>
        </p:spPr>
        <p:txBody>
          <a:bodyPr wrap="square">
            <a:spAutoFit/>
          </a:bodyPr>
          <a:lstStyle/>
          <a:p>
            <a:pPr algn="ctr"/>
            <a:r>
              <a:rPr lang="en-US" b="1" i="0" u="none" strike="noStrike" dirty="0">
                <a:solidFill>
                  <a:srgbClr val="011010"/>
                </a:solidFill>
                <a:effectLst/>
                <a:latin typeface="ClearSans"/>
              </a:rPr>
              <a:t>Key Summary on Market Structures</a:t>
            </a:r>
            <a:endParaRPr lang="en-GB" dirty="0"/>
          </a:p>
        </p:txBody>
      </p:sp>
      <p:sp>
        <p:nvSpPr>
          <p:cNvPr id="3" name="Rectangle 2"/>
          <p:cNvSpPr/>
          <p:nvPr/>
        </p:nvSpPr>
        <p:spPr>
          <a:xfrm>
            <a:off x="88899" y="870466"/>
            <a:ext cx="3949701" cy="4893647"/>
          </a:xfrm>
          <a:prstGeom prst="rect">
            <a:avLst/>
          </a:prstGeom>
        </p:spPr>
        <p:txBody>
          <a:bodyPr wrap="square">
            <a:spAutoFit/>
          </a:bodyPr>
          <a:lstStyle/>
          <a:p>
            <a:r>
              <a:rPr lang="en-US" sz="2400" b="0" i="0" u="none" strike="noStrike" dirty="0">
                <a:solidFill>
                  <a:srgbClr val="011010"/>
                </a:solidFill>
                <a:effectLst/>
                <a:latin typeface="ClearSans"/>
              </a:rPr>
              <a:t>Market structure is best defined as the organisational and other characteristics of a market. </a:t>
            </a:r>
          </a:p>
          <a:p>
            <a:endParaRPr lang="en-US" sz="2400" dirty="0">
              <a:solidFill>
                <a:srgbClr val="011010"/>
              </a:solidFill>
              <a:latin typeface="ClearSans"/>
            </a:endParaRPr>
          </a:p>
          <a:p>
            <a:r>
              <a:rPr lang="en-US" sz="2400" b="0" i="0" u="none" strike="noStrike" dirty="0">
                <a:solidFill>
                  <a:srgbClr val="011010"/>
                </a:solidFill>
                <a:effectLst/>
                <a:latin typeface="ClearSans"/>
              </a:rPr>
              <a:t>We focus on those characteristics which affect the nature of competition and pricing – but it is important not to place too much emphasis simply on the market share of the existing firms in an industry. </a:t>
            </a:r>
            <a:endParaRPr lang="en-GB" sz="2400" dirty="0"/>
          </a:p>
        </p:txBody>
      </p:sp>
      <p:sp>
        <p:nvSpPr>
          <p:cNvPr id="4" name="Rectangle 3"/>
          <p:cNvSpPr/>
          <p:nvPr/>
        </p:nvSpPr>
        <p:spPr>
          <a:xfrm>
            <a:off x="88899" y="6410444"/>
            <a:ext cx="11293597" cy="646331"/>
          </a:xfrm>
          <a:prstGeom prst="rect">
            <a:avLst/>
          </a:prstGeom>
        </p:spPr>
        <p:txBody>
          <a:bodyPr wrap="square">
            <a:spAutoFit/>
          </a:bodyPr>
          <a:lstStyle/>
          <a:p>
            <a:r>
              <a:rPr lang="en-GB" dirty="0">
                <a:hlinkClick r:id="rId2"/>
              </a:rPr>
              <a:t>https://www.tutor2u.net/economics/reference/key-summary-on-market-structures</a:t>
            </a:r>
            <a:endParaRPr lang="en-GB" dirty="0"/>
          </a:p>
          <a:p>
            <a:endParaRPr lang="en-GB" dirty="0"/>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457700" y="58540"/>
            <a:ext cx="7620000" cy="6351904"/>
          </a:xfrm>
          <a:prstGeom prst="rect">
            <a:avLst/>
          </a:prstGeom>
        </p:spPr>
      </p:pic>
    </p:spTree>
    <p:extLst>
      <p:ext uri="{BB962C8B-B14F-4D97-AF65-F5344CB8AC3E}">
        <p14:creationId xmlns:p14="http://schemas.microsoft.com/office/powerpoint/2010/main" val="20956704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7800" y="774700"/>
            <a:ext cx="11734800" cy="5943600"/>
          </a:xfrm>
          <a:prstGeom prst="rect">
            <a:avLst/>
          </a:prstGeom>
        </p:spPr>
        <p:txBody>
          <a:bodyPr wrap="square">
            <a:spAutoFit/>
          </a:bodyPr>
          <a:lstStyle/>
          <a:p>
            <a:pPr marL="285750" indent="-285750">
              <a:buFont typeface="Wingdings" panose="05000000000000000000" pitchFamily="2" charset="2"/>
              <a:buChar char="q"/>
            </a:pPr>
            <a:r>
              <a:rPr lang="en-GB" altLang="en-US" sz="2400" dirty="0">
                <a:latin typeface="Comic Sans MS" panose="030F0702030302020204" pitchFamily="66" charset="0"/>
              </a:rPr>
              <a:t>How can a business compete in a perfect Competition structure?</a:t>
            </a:r>
          </a:p>
          <a:p>
            <a:pPr marL="285750" indent="-285750">
              <a:buFont typeface="Wingdings" panose="05000000000000000000" pitchFamily="2" charset="2"/>
              <a:buChar char="q"/>
            </a:pPr>
            <a:r>
              <a:rPr lang="en-GB" altLang="en-US" sz="2400" dirty="0">
                <a:latin typeface="Comic Sans MS" panose="030F0702030302020204" pitchFamily="66" charset="0"/>
              </a:rPr>
              <a:t>How can businesses gain market share?</a:t>
            </a:r>
          </a:p>
          <a:p>
            <a:pPr marL="285750" indent="-285750">
              <a:buFont typeface="Wingdings" panose="05000000000000000000" pitchFamily="2" charset="2"/>
              <a:buChar char="q"/>
            </a:pPr>
            <a:r>
              <a:rPr lang="en-GB" altLang="en-US" sz="2400" dirty="0">
                <a:latin typeface="Comic Sans MS" panose="030F0702030302020204" pitchFamily="66" charset="0"/>
              </a:rPr>
              <a:t>Does Imperfect Competition allow more flexibility for freedom of entry?</a:t>
            </a:r>
          </a:p>
          <a:p>
            <a:pPr marL="285750" indent="-285750">
              <a:buFont typeface="Wingdings" panose="05000000000000000000" pitchFamily="2" charset="2"/>
              <a:buChar char="q"/>
            </a:pPr>
            <a:r>
              <a:rPr lang="en-GB" altLang="en-US" sz="2400" dirty="0">
                <a:latin typeface="Comic Sans MS" panose="030F0702030302020204" pitchFamily="66" charset="0"/>
              </a:rPr>
              <a:t>Does the product determine the market structure.? </a:t>
            </a:r>
          </a:p>
          <a:p>
            <a:pPr marL="285750" indent="-285750">
              <a:buFont typeface="Wingdings" panose="05000000000000000000" pitchFamily="2" charset="2"/>
              <a:buChar char="q"/>
            </a:pPr>
            <a:r>
              <a:rPr lang="en-GB" altLang="en-US" sz="2400" dirty="0">
                <a:latin typeface="Comic Sans MS" panose="030F0702030302020204" pitchFamily="66" charset="0"/>
              </a:rPr>
              <a:t>Do products also determine freedom of entry, numbers of competitors, can the environment sustain the market share</a:t>
            </a:r>
            <a:r>
              <a:rPr lang="en-GB" altLang="en-US" sz="2400" dirty="0">
                <a:effectLst/>
              </a:rPr>
              <a:t>. </a:t>
            </a:r>
          </a:p>
          <a:p>
            <a:pPr marL="285750" indent="-285750">
              <a:buFont typeface="Wingdings" panose="05000000000000000000" pitchFamily="2" charset="2"/>
              <a:buChar char="q"/>
            </a:pPr>
            <a:r>
              <a:rPr lang="en-GB" altLang="en-US" sz="2400" dirty="0">
                <a:latin typeface="Comic Sans MS" panose="030F0702030302020204" pitchFamily="66" charset="0"/>
              </a:rPr>
              <a:t>What happens to businesses that sell similar products at similar prices? How can they survive?</a:t>
            </a:r>
          </a:p>
          <a:p>
            <a:pPr marL="285750" indent="-285750">
              <a:buFont typeface="Wingdings" panose="05000000000000000000" pitchFamily="2" charset="2"/>
              <a:buChar char="q"/>
            </a:pPr>
            <a:r>
              <a:rPr lang="en-GB" altLang="en-US" sz="2400" dirty="0">
                <a:latin typeface="Comic Sans MS" panose="030F0702030302020204" pitchFamily="66" charset="0"/>
              </a:rPr>
              <a:t>Think of examples of businesses that have failed to survive and why they have failed. </a:t>
            </a:r>
          </a:p>
          <a:p>
            <a:pPr marL="285750" indent="-285750">
              <a:buFont typeface="Wingdings" panose="05000000000000000000" pitchFamily="2" charset="2"/>
              <a:buChar char="q"/>
            </a:pPr>
            <a:r>
              <a:rPr lang="en-GB" altLang="en-US" sz="2400" dirty="0">
                <a:latin typeface="Comic Sans MS" panose="030F0702030302020204" pitchFamily="66" charset="0"/>
              </a:rPr>
              <a:t>Businesses with a perfect competition structure are too small to influence changes to prices because of the small market share.</a:t>
            </a:r>
          </a:p>
          <a:p>
            <a:pPr marL="285750" indent="-285750">
              <a:buFont typeface="Wingdings" panose="05000000000000000000" pitchFamily="2" charset="2"/>
              <a:buChar char="q"/>
            </a:pPr>
            <a:r>
              <a:rPr lang="en-GB" altLang="en-US" sz="2400" dirty="0">
                <a:latin typeface="Comic Sans MS" panose="030F0702030302020204" pitchFamily="66" charset="0"/>
              </a:rPr>
              <a:t>Imperfect competition structure can influence pricing by forcing suppliers to reduce costs when demand increases. </a:t>
            </a:r>
          </a:p>
          <a:p>
            <a:pPr>
              <a:buFont typeface="Wingdings" panose="05000000000000000000" pitchFamily="2" charset="2"/>
              <a:buChar char="§"/>
            </a:pPr>
            <a:endParaRPr lang="en-GB" altLang="en-US" dirty="0">
              <a:latin typeface="Comic Sans MS" panose="030F0702030302020204" pitchFamily="66" charset="0"/>
            </a:endParaRPr>
          </a:p>
          <a:p>
            <a:endParaRPr lang="en-GB" altLang="en-US" dirty="0">
              <a:effectLst/>
            </a:endParaRPr>
          </a:p>
        </p:txBody>
      </p:sp>
      <p:sp>
        <p:nvSpPr>
          <p:cNvPr id="3" name="Title 2"/>
          <p:cNvSpPr>
            <a:spLocks noGrp="1"/>
          </p:cNvSpPr>
          <p:nvPr>
            <p:ph type="title"/>
          </p:nvPr>
        </p:nvSpPr>
        <p:spPr>
          <a:xfrm>
            <a:off x="114300" y="98425"/>
            <a:ext cx="11861800" cy="676275"/>
          </a:xfrm>
          <a:solidFill>
            <a:schemeClr val="tx2">
              <a:lumMod val="20000"/>
              <a:lumOff val="80000"/>
            </a:schemeClr>
          </a:solidFill>
        </p:spPr>
        <p:txBody>
          <a:bodyPr>
            <a:normAutofit/>
          </a:bodyPr>
          <a:lstStyle/>
          <a:p>
            <a:pPr algn="ctr"/>
            <a:r>
              <a:rPr lang="en-GB" sz="4000" b="1" dirty="0"/>
              <a:t>Important questions to answer in your assignment 2.</a:t>
            </a:r>
          </a:p>
        </p:txBody>
      </p:sp>
    </p:spTree>
    <p:extLst>
      <p:ext uri="{BB962C8B-B14F-4D97-AF65-F5344CB8AC3E}">
        <p14:creationId xmlns:p14="http://schemas.microsoft.com/office/powerpoint/2010/main" val="7181083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30200" y="365125"/>
            <a:ext cx="11557000" cy="968375"/>
          </a:xfrm>
        </p:spPr>
        <p:txBody>
          <a:bodyPr>
            <a:noAutofit/>
          </a:bodyPr>
          <a:lstStyle/>
          <a:p>
            <a:r>
              <a:rPr lang="en-GB" sz="6000" b="1" dirty="0"/>
              <a:t>Exemplar work for Learning aim D.</a:t>
            </a:r>
          </a:p>
        </p:txBody>
      </p:sp>
      <p:sp>
        <p:nvSpPr>
          <p:cNvPr id="3" name="Rectangle 2"/>
          <p:cNvSpPr/>
          <p:nvPr/>
        </p:nvSpPr>
        <p:spPr>
          <a:xfrm>
            <a:off x="190500" y="1333500"/>
            <a:ext cx="11341100" cy="4524315"/>
          </a:xfrm>
          <a:prstGeom prst="rect">
            <a:avLst/>
          </a:prstGeom>
        </p:spPr>
        <p:txBody>
          <a:bodyPr wrap="square">
            <a:spAutoFit/>
          </a:bodyPr>
          <a:lstStyle/>
          <a:p>
            <a:r>
              <a:rPr lang="en-GB" sz="3200" b="1" dirty="0">
                <a:solidFill>
                  <a:srgbClr val="FF0000"/>
                </a:solidFill>
                <a:latin typeface="Verdana" panose="020B0604030504040204" pitchFamily="34" charset="0"/>
              </a:rPr>
              <a:t>The following achieved P6 and M4. </a:t>
            </a:r>
          </a:p>
          <a:p>
            <a:endParaRPr lang="en-GB" sz="3200" b="1" dirty="0">
              <a:solidFill>
                <a:srgbClr val="FF0000"/>
              </a:solidFill>
              <a:latin typeface="Verdana" panose="020B0604030504040204" pitchFamily="34" charset="0"/>
            </a:endParaRPr>
          </a:p>
          <a:p>
            <a:r>
              <a:rPr lang="en-GB" sz="3200" b="1" dirty="0">
                <a:solidFill>
                  <a:srgbClr val="FF0000"/>
                </a:solidFill>
                <a:latin typeface="Verdana" panose="020B0604030504040204" pitchFamily="34" charset="0"/>
              </a:rPr>
              <a:t>The learner </a:t>
            </a:r>
            <a:r>
              <a:rPr lang="en-US" sz="3200" b="1" dirty="0">
                <a:solidFill>
                  <a:srgbClr val="FF0000"/>
                </a:solidFill>
                <a:latin typeface="Verdana" panose="020B0604030504040204" pitchFamily="34" charset="0"/>
              </a:rPr>
              <a:t>gives a brief outline of the </a:t>
            </a:r>
            <a:r>
              <a:rPr lang="en-GB" sz="3200" b="1" dirty="0">
                <a:solidFill>
                  <a:srgbClr val="FF0000"/>
                </a:solidFill>
                <a:latin typeface="Verdana" panose="020B0604030504040204" pitchFamily="34" charset="0"/>
              </a:rPr>
              <a:t>features of oligopoly and shows an understanding of supply and demand. </a:t>
            </a:r>
          </a:p>
          <a:p>
            <a:endParaRPr lang="en-GB" sz="3200" b="1" dirty="0">
              <a:solidFill>
                <a:srgbClr val="FF0000"/>
              </a:solidFill>
              <a:latin typeface="Verdana" panose="020B0604030504040204" pitchFamily="34" charset="0"/>
            </a:endParaRPr>
          </a:p>
          <a:p>
            <a:r>
              <a:rPr lang="en-GB" sz="3200" b="1" dirty="0">
                <a:solidFill>
                  <a:srgbClr val="FF0000"/>
                </a:solidFill>
                <a:latin typeface="Verdana" panose="020B0604030504040204" pitchFamily="34" charset="0"/>
              </a:rPr>
              <a:t>The </a:t>
            </a:r>
            <a:r>
              <a:rPr lang="en-US" sz="3200" b="1" dirty="0">
                <a:solidFill>
                  <a:srgbClr val="FF0000"/>
                </a:solidFill>
                <a:latin typeface="Verdana" panose="020B0604030504040204" pitchFamily="34" charset="0"/>
              </a:rPr>
              <a:t>learner goes on to explore the changes in the wider </a:t>
            </a:r>
            <a:r>
              <a:rPr lang="en-GB" sz="3200" b="1" dirty="0">
                <a:solidFill>
                  <a:srgbClr val="FF0000"/>
                </a:solidFill>
                <a:latin typeface="Verdana" panose="020B0604030504040204" pitchFamily="34" charset="0"/>
              </a:rPr>
              <a:t>chocolate confectionary </a:t>
            </a:r>
            <a:r>
              <a:rPr lang="en-US" sz="3200" b="1" dirty="0">
                <a:solidFill>
                  <a:srgbClr val="FF0000"/>
                </a:solidFill>
                <a:latin typeface="Verdana" panose="020B0604030504040204" pitchFamily="34" charset="0"/>
              </a:rPr>
              <a:t>market and how Cadbury is </a:t>
            </a:r>
            <a:r>
              <a:rPr lang="en-GB" sz="3200" b="1" dirty="0">
                <a:solidFill>
                  <a:srgbClr val="FF0000"/>
                </a:solidFill>
                <a:latin typeface="Verdana" panose="020B0604030504040204" pitchFamily="34" charset="0"/>
              </a:rPr>
              <a:t>affected.</a:t>
            </a:r>
            <a:endParaRPr lang="en-GB" sz="3200" dirty="0">
              <a:solidFill>
                <a:srgbClr val="FF0000"/>
              </a:solidFill>
            </a:endParaRPr>
          </a:p>
        </p:txBody>
      </p:sp>
    </p:spTree>
    <p:extLst>
      <p:ext uri="{BB962C8B-B14F-4D97-AF65-F5344CB8AC3E}">
        <p14:creationId xmlns:p14="http://schemas.microsoft.com/office/powerpoint/2010/main" val="2240427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65100" y="243344"/>
            <a:ext cx="11887200" cy="6586418"/>
          </a:xfrm>
          <a:prstGeom prst="rect">
            <a:avLst/>
          </a:prstGeom>
        </p:spPr>
        <p:txBody>
          <a:bodyPr wrap="square">
            <a:spAutoFit/>
          </a:bodyPr>
          <a:lstStyle/>
          <a:p>
            <a:r>
              <a:rPr lang="en-US" sz="2400" b="1" dirty="0">
                <a:latin typeface="Calibri-Bold"/>
              </a:rPr>
              <a:t>H</a:t>
            </a:r>
            <a:r>
              <a:rPr lang="en-US" sz="2400" b="1" i="0" u="none" strike="noStrike" baseline="0" dirty="0">
                <a:latin typeface="Calibri-Bold"/>
              </a:rPr>
              <a:t>ow Cadbury is affected by the business</a:t>
            </a:r>
            <a:r>
              <a:rPr lang="en-US" sz="2400" b="1" i="0" u="none" strike="noStrike" dirty="0">
                <a:latin typeface="Calibri-Bold"/>
              </a:rPr>
              <a:t> </a:t>
            </a:r>
            <a:r>
              <a:rPr lang="en-GB" sz="2400" b="1" i="0" u="none" strike="noStrike" baseline="0" dirty="0">
                <a:latin typeface="Calibri-Bold"/>
              </a:rPr>
              <a:t>environment</a:t>
            </a:r>
          </a:p>
          <a:p>
            <a:r>
              <a:rPr lang="en-US" sz="2000" dirty="0">
                <a:latin typeface="Calibri" panose="020F0502020204030204" pitchFamily="34" charset="0"/>
              </a:rPr>
              <a:t>An oligopoly is a market structure dominated by a small number of sellers (</a:t>
            </a:r>
            <a:r>
              <a:rPr lang="en-US" sz="2000" dirty="0" err="1">
                <a:latin typeface="Calibri" panose="020F0502020204030204" pitchFamily="34" charset="0"/>
              </a:rPr>
              <a:t>oligopolists</a:t>
            </a:r>
            <a:r>
              <a:rPr lang="en-US" sz="2000" dirty="0">
                <a:latin typeface="Calibri" panose="020F0502020204030204" pitchFamily="34" charset="0"/>
              </a:rPr>
              <a:t>). This includes the confectionery market and so it affects Cadbury. In an oligopoly each seller has a large market share, and tends to compete on non‐price factors. This results in reduced competition and lead to higher costs for consumers. An oligopoly has the ability to change the market. Cadbury and other top chocolate companies have a large effect and hold over the market. They can adjust the pricing of chocolate, and can ultimately affect the chocolate industry. If, for example, Cadbury were to lower their prices in order to have a larger amount of customers it would receive a lower revenue and so less profit as costs would not change. This would have a knock on affect for other firms within the oligopoly because they would then have to lower their prices in order to compete with Cadbury’s low prices or keep their prices the same and hope that it wouldn’t affect them. </a:t>
            </a:r>
          </a:p>
          <a:p>
            <a:r>
              <a:rPr lang="en-US" sz="2000" dirty="0">
                <a:latin typeface="Calibri" panose="020F0502020204030204" pitchFamily="34" charset="0"/>
              </a:rPr>
              <a:t>Any company that lowers their prices or make a large change to the market would affect each company in the oligopoly.</a:t>
            </a:r>
          </a:p>
          <a:p>
            <a:r>
              <a:rPr lang="en-US" sz="2000" dirty="0">
                <a:latin typeface="Calibri" panose="020F0502020204030204" pitchFamily="34" charset="0"/>
              </a:rPr>
              <a:t>The pricing of Cadbury products can be affected in many ways. For example, the pricing could change depending on supply and price which includes the elasticity of demand. As a brand leader Cadbury has good consumer loyalty and demand is relatively inelastic. This means regardless of a minor increase in price, the demand of the good will remain the same. However the wider market demand for chocolate is more elastic, meaning other consumers will react to price changes. If there is a minor decrease in Cadbury’s price, the demand for its goods may rise as consumers move from competitors. The prices of the products of competitors such as Nestlé have an immediate effect on their demand. When the prices of its products are high, the demand of Cadbury’s products will increase as consumers move to Cadbury.</a:t>
            </a:r>
            <a:endParaRPr lang="en-GB" sz="2000" dirty="0"/>
          </a:p>
          <a:p>
            <a:endParaRPr lang="en-GB" dirty="0"/>
          </a:p>
        </p:txBody>
      </p:sp>
    </p:spTree>
    <p:extLst>
      <p:ext uri="{BB962C8B-B14F-4D97-AF65-F5344CB8AC3E}">
        <p14:creationId xmlns:p14="http://schemas.microsoft.com/office/powerpoint/2010/main" val="32072260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35</TotalTime>
  <Words>1995</Words>
  <Application>Microsoft Office PowerPoint</Application>
  <PresentationFormat>Widescreen</PresentationFormat>
  <Paragraphs>99</Paragraphs>
  <Slides>12</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12</vt:i4>
      </vt:variant>
    </vt:vector>
  </HeadingPairs>
  <TitlesOfParts>
    <vt:vector size="21" baseType="lpstr">
      <vt:lpstr>Arial</vt:lpstr>
      <vt:lpstr>Calibri</vt:lpstr>
      <vt:lpstr>Calibri Light</vt:lpstr>
      <vt:lpstr>Calibri-Bold</vt:lpstr>
      <vt:lpstr>ClearSans</vt:lpstr>
      <vt:lpstr>Comic Sans MS</vt:lpstr>
      <vt:lpstr>Verdana</vt:lpstr>
      <vt:lpstr>Wingdings</vt:lpstr>
      <vt:lpstr>Office Theme</vt:lpstr>
      <vt:lpstr> Learning aim D: Examine business markets </vt:lpstr>
      <vt:lpstr>PowerPoint Presentation</vt:lpstr>
      <vt:lpstr>PowerPoint Presentation</vt:lpstr>
      <vt:lpstr>PowerPoint Presentation</vt:lpstr>
      <vt:lpstr>Perfect Competition v Imperfect Competition</vt:lpstr>
      <vt:lpstr>PowerPoint Presentation</vt:lpstr>
      <vt:lpstr>Important questions to answer in your assignment 2.</vt:lpstr>
      <vt:lpstr>Exemplar work for Learning aim D.</vt:lpstr>
      <vt:lpstr>PowerPoint Presentation</vt:lpstr>
      <vt:lpstr>PowerPoint Presentation</vt:lpstr>
      <vt:lpstr>PowerPoint Presentation</vt:lpstr>
      <vt:lpstr>PowerPoint Presentation</vt:lpstr>
    </vt:vector>
  </TitlesOfParts>
  <Company>Sir John Lawes School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Learning aim D: Examine business markets</dc:title>
  <dc:creator>Ailish Dunne</dc:creator>
  <cp:lastModifiedBy>Ailish Dunne</cp:lastModifiedBy>
  <cp:revision>5</cp:revision>
  <dcterms:created xsi:type="dcterms:W3CDTF">2019-12-11T09:17:43Z</dcterms:created>
  <dcterms:modified xsi:type="dcterms:W3CDTF">2020-04-23T13:52:24Z</dcterms:modified>
</cp:coreProperties>
</file>