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0" r:id="rId5"/>
    <p:sldId id="267" r:id="rId6"/>
    <p:sldId id="261" r:id="rId7"/>
    <p:sldId id="268" r:id="rId8"/>
    <p:sldId id="273" r:id="rId9"/>
    <p:sldId id="262" r:id="rId10"/>
    <p:sldId id="258" r:id="rId11"/>
    <p:sldId id="272" r:id="rId12"/>
    <p:sldId id="265" r:id="rId13"/>
    <p:sldId id="259" r:id="rId14"/>
    <p:sldId id="271" r:id="rId15"/>
    <p:sldId id="270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5C14"/>
    <a:srgbClr val="0026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7" d="100"/>
          <a:sy n="127" d="100"/>
        </p:scale>
        <p:origin x="-1720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B3DAD-8606-4436-A937-4BC020AB7CB6}" type="datetimeFigureOut">
              <a:rPr lang="en-GB" smtClean="0"/>
              <a:t>30/05/20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B0B75-64F3-4E1A-9C31-3BA0CEE34D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7406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B3DAD-8606-4436-A937-4BC020AB7CB6}" type="datetimeFigureOut">
              <a:rPr lang="en-GB" smtClean="0"/>
              <a:t>30/05/20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B0B75-64F3-4E1A-9C31-3BA0CEE34D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6748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B3DAD-8606-4436-A937-4BC020AB7CB6}" type="datetimeFigureOut">
              <a:rPr lang="en-GB" smtClean="0"/>
              <a:t>30/05/20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B0B75-64F3-4E1A-9C31-3BA0CEE34D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2622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B3DAD-8606-4436-A937-4BC020AB7CB6}" type="datetimeFigureOut">
              <a:rPr lang="en-GB" smtClean="0"/>
              <a:t>30/05/20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B0B75-64F3-4E1A-9C31-3BA0CEE34D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5338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B3DAD-8606-4436-A937-4BC020AB7CB6}" type="datetimeFigureOut">
              <a:rPr lang="en-GB" smtClean="0"/>
              <a:t>30/05/20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B0B75-64F3-4E1A-9C31-3BA0CEE34D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5885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B3DAD-8606-4436-A937-4BC020AB7CB6}" type="datetimeFigureOut">
              <a:rPr lang="en-GB" smtClean="0"/>
              <a:t>30/05/20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B0B75-64F3-4E1A-9C31-3BA0CEE34D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6553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B3DAD-8606-4436-A937-4BC020AB7CB6}" type="datetimeFigureOut">
              <a:rPr lang="en-GB" smtClean="0"/>
              <a:t>30/05/20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B0B75-64F3-4E1A-9C31-3BA0CEE34D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796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B3DAD-8606-4436-A937-4BC020AB7CB6}" type="datetimeFigureOut">
              <a:rPr lang="en-GB" smtClean="0"/>
              <a:t>30/05/20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B0B75-64F3-4E1A-9C31-3BA0CEE34D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038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B3DAD-8606-4436-A937-4BC020AB7CB6}" type="datetimeFigureOut">
              <a:rPr lang="en-GB" smtClean="0"/>
              <a:t>30/05/20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B0B75-64F3-4E1A-9C31-3BA0CEE34D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6746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B3DAD-8606-4436-A937-4BC020AB7CB6}" type="datetimeFigureOut">
              <a:rPr lang="en-GB" smtClean="0"/>
              <a:t>30/05/20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B0B75-64F3-4E1A-9C31-3BA0CEE34D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4285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B3DAD-8606-4436-A937-4BC020AB7CB6}" type="datetimeFigureOut">
              <a:rPr lang="en-GB" smtClean="0"/>
              <a:t>30/05/20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B0B75-64F3-4E1A-9C31-3BA0CEE34D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1118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FB3DAD-8606-4436-A937-4BC020AB7CB6}" type="datetimeFigureOut">
              <a:rPr lang="en-GB" smtClean="0"/>
              <a:t>30/05/20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B0B75-64F3-4E1A-9C31-3BA0CEE34D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512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uuyynIBDgeU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6600" b="1" u="sng" dirty="0" smtClean="0">
                <a:solidFill>
                  <a:srgbClr val="F65C14"/>
                </a:solidFill>
              </a:rPr>
              <a:t>Options after GCSE’s - BTEC</a:t>
            </a:r>
            <a:endParaRPr lang="en-US" sz="6600" b="1" u="sng" dirty="0">
              <a:solidFill>
                <a:srgbClr val="F65C14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5600" y="4660900"/>
            <a:ext cx="3708400" cy="219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594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5936" y="274638"/>
            <a:ext cx="4690864" cy="1282154"/>
          </a:xfrm>
        </p:spPr>
        <p:txBody>
          <a:bodyPr>
            <a:normAutofit/>
          </a:bodyPr>
          <a:lstStyle/>
          <a:p>
            <a:pPr algn="r"/>
            <a:r>
              <a:rPr lang="en-US" b="1" dirty="0" smtClean="0">
                <a:solidFill>
                  <a:srgbClr val="F65C14"/>
                </a:solidFill>
              </a:rPr>
              <a:t>Profiles</a:t>
            </a:r>
            <a:endParaRPr lang="en-US" b="1" dirty="0">
              <a:solidFill>
                <a:srgbClr val="F65C1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Zayn</a:t>
            </a:r>
            <a:r>
              <a:rPr lang="en-US" dirty="0" smtClean="0"/>
              <a:t> </a:t>
            </a:r>
            <a:r>
              <a:rPr lang="en-US" dirty="0" err="1" smtClean="0"/>
              <a:t>Kazmi</a:t>
            </a:r>
            <a:endParaRPr lang="en-US" dirty="0" smtClean="0"/>
          </a:p>
          <a:p>
            <a:endParaRPr lang="en-US" dirty="0"/>
          </a:p>
          <a:p>
            <a:pPr lvl="1"/>
            <a:r>
              <a:rPr lang="en-US" dirty="0" smtClean="0"/>
              <a:t>Left 2 years ago</a:t>
            </a:r>
          </a:p>
          <a:p>
            <a:pPr lvl="1"/>
            <a:r>
              <a:rPr lang="en-US" dirty="0" smtClean="0"/>
              <a:t>Achieved DDM</a:t>
            </a:r>
          </a:p>
          <a:p>
            <a:pPr lvl="1"/>
            <a:r>
              <a:rPr lang="en-US" dirty="0" smtClean="0"/>
              <a:t>Went to university to study a Law Degree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435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600200"/>
            <a:ext cx="7715200" cy="4525963"/>
          </a:xfrm>
        </p:spPr>
        <p:txBody>
          <a:bodyPr/>
          <a:lstStyle/>
          <a:p>
            <a:r>
              <a:rPr lang="en-US" dirty="0"/>
              <a:t>Ellie </a:t>
            </a:r>
            <a:r>
              <a:rPr lang="en-US" dirty="0" err="1" smtClean="0"/>
              <a:t>Panaman</a:t>
            </a:r>
            <a:endParaRPr lang="en-US" dirty="0" smtClean="0"/>
          </a:p>
          <a:p>
            <a:endParaRPr lang="en-US" dirty="0"/>
          </a:p>
          <a:p>
            <a:pPr lvl="1"/>
            <a:r>
              <a:rPr lang="en-US" dirty="0" smtClean="0"/>
              <a:t>Left 2 years ago</a:t>
            </a:r>
          </a:p>
          <a:p>
            <a:pPr lvl="1"/>
            <a:r>
              <a:rPr lang="en-US" dirty="0" smtClean="0"/>
              <a:t>Achieved D*D*D</a:t>
            </a:r>
          </a:p>
          <a:p>
            <a:pPr lvl="1"/>
            <a:r>
              <a:rPr lang="en-US" dirty="0" smtClean="0"/>
              <a:t>Studying a Media course at university</a:t>
            </a:r>
          </a:p>
          <a:p>
            <a:pPr lvl="1"/>
            <a:r>
              <a:rPr lang="en-US" dirty="0" smtClean="0"/>
              <a:t>Was offered a bursary based on her achievement and portfolio work from the course.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57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5936" y="274638"/>
            <a:ext cx="4690864" cy="1282154"/>
          </a:xfrm>
        </p:spPr>
        <p:txBody>
          <a:bodyPr>
            <a:normAutofit/>
          </a:bodyPr>
          <a:lstStyle/>
          <a:p>
            <a:pPr algn="r"/>
            <a:r>
              <a:rPr lang="en-US" b="1" dirty="0" smtClean="0">
                <a:solidFill>
                  <a:srgbClr val="F65C14"/>
                </a:solidFill>
              </a:rPr>
              <a:t>Profiles</a:t>
            </a:r>
            <a:endParaRPr lang="en-US" b="1" dirty="0">
              <a:solidFill>
                <a:srgbClr val="F65C1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Toby Howe</a:t>
            </a:r>
          </a:p>
          <a:p>
            <a:endParaRPr lang="en-US" dirty="0"/>
          </a:p>
          <a:p>
            <a:pPr lvl="1"/>
            <a:r>
              <a:rPr lang="en-US" dirty="0" smtClean="0"/>
              <a:t>Current Year 12/13 student</a:t>
            </a:r>
          </a:p>
          <a:p>
            <a:pPr lvl="1"/>
            <a:r>
              <a:rPr lang="en-US" dirty="0" smtClean="0"/>
              <a:t>Achieved APS at GCSE</a:t>
            </a:r>
          </a:p>
          <a:p>
            <a:pPr lvl="1"/>
            <a:r>
              <a:rPr lang="en-US" dirty="0" smtClean="0"/>
              <a:t>Is taking the </a:t>
            </a:r>
            <a:r>
              <a:rPr lang="en-US" dirty="0"/>
              <a:t>BTEC Level 3 National Extended Diploma in Creative Digital Media Production - equivalent to 3 A Levels </a:t>
            </a:r>
            <a:r>
              <a:rPr lang="en-US" dirty="0" smtClean="0">
                <a:solidFill>
                  <a:srgbClr val="F65C14"/>
                </a:solidFill>
              </a:rPr>
              <a:t>– BECAUSE HE WANTS TO!</a:t>
            </a:r>
            <a:endParaRPr lang="en-US" dirty="0">
              <a:solidFill>
                <a:srgbClr val="F65C14"/>
              </a:solidFill>
            </a:endParaRP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81717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5936" y="274638"/>
            <a:ext cx="4690864" cy="1282154"/>
          </a:xfrm>
        </p:spPr>
        <p:txBody>
          <a:bodyPr>
            <a:normAutofit fontScale="90000"/>
          </a:bodyPr>
          <a:lstStyle/>
          <a:p>
            <a:pPr algn="r"/>
            <a:r>
              <a:rPr lang="en-US" b="1" dirty="0" smtClean="0">
                <a:solidFill>
                  <a:srgbClr val="F65C14"/>
                </a:solidFill>
              </a:rPr>
              <a:t>Can I go to university?</a:t>
            </a:r>
            <a:endParaRPr lang="en-US" b="1" dirty="0">
              <a:solidFill>
                <a:srgbClr val="F65C1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600200"/>
            <a:ext cx="7787208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4300" dirty="0" smtClean="0">
                <a:solidFill>
                  <a:srgbClr val="002664"/>
                </a:solidFill>
              </a:rPr>
              <a:t>YES!</a:t>
            </a:r>
          </a:p>
          <a:p>
            <a:endParaRPr lang="en-US" dirty="0"/>
          </a:p>
          <a:p>
            <a:r>
              <a:rPr lang="en-US" dirty="0"/>
              <a:t>Universities have learned that BTECs are a great alternative to A-Levels, and very few institutions won't consider BTEC students as candidates. Even Oxford and Cambridge include BTECs as part of their overall course requirements, although usually alongside other qualifications as well</a:t>
            </a:r>
            <a:r>
              <a:rPr lang="en-US" dirty="0" smtClean="0"/>
              <a:t>.</a:t>
            </a:r>
          </a:p>
          <a:p>
            <a:pPr marL="0" indent="0" algn="r">
              <a:buNone/>
            </a:pPr>
            <a:r>
              <a:rPr lang="en-US" sz="2200" dirty="0" smtClean="0"/>
              <a:t>What University (2014)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504435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5936" y="274638"/>
            <a:ext cx="4690864" cy="1282154"/>
          </a:xfrm>
        </p:spPr>
        <p:txBody>
          <a:bodyPr>
            <a:normAutofit fontScale="90000"/>
          </a:bodyPr>
          <a:lstStyle/>
          <a:p>
            <a:pPr algn="r"/>
            <a:r>
              <a:rPr lang="en-US" b="1" dirty="0" smtClean="0">
                <a:solidFill>
                  <a:srgbClr val="F65C14"/>
                </a:solidFill>
              </a:rPr>
              <a:t>Can I go to university?</a:t>
            </a:r>
            <a:endParaRPr lang="en-US" b="1" dirty="0">
              <a:solidFill>
                <a:srgbClr val="F65C1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600200"/>
            <a:ext cx="7787208" cy="4525963"/>
          </a:xfrm>
        </p:spPr>
        <p:txBody>
          <a:bodyPr>
            <a:normAutofit/>
          </a:bodyPr>
          <a:lstStyle/>
          <a:p>
            <a:r>
              <a:rPr lang="en-US" sz="2200" dirty="0"/>
              <a:t>Some universities have been historically more </a:t>
            </a:r>
            <a:r>
              <a:rPr lang="en-US" sz="2200" dirty="0" smtClean="0"/>
              <a:t>focused </a:t>
            </a:r>
            <a:r>
              <a:rPr lang="en-US" sz="2200" dirty="0"/>
              <a:t>on A-Levels as suitable entry requirements, but as the numbers of students studying BTECs has risen, the qualification has become more and more respected, and </a:t>
            </a:r>
            <a:r>
              <a:rPr lang="en-US" sz="2200" dirty="0" err="1"/>
              <a:t>Edexcel</a:t>
            </a:r>
            <a:r>
              <a:rPr lang="en-US" sz="2200" dirty="0"/>
              <a:t> now says over 100,000 BTEC students apply to university every year, with the number steadily rising all the time</a:t>
            </a:r>
            <a:r>
              <a:rPr lang="en-US" sz="2200" dirty="0" smtClean="0"/>
              <a:t>.</a:t>
            </a:r>
          </a:p>
          <a:p>
            <a:endParaRPr lang="en-US" sz="2200" dirty="0"/>
          </a:p>
          <a:p>
            <a:endParaRPr lang="en-US" sz="2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200"/>
            <a:ext cx="9144000" cy="5938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923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b="1" dirty="0" smtClean="0">
                <a:solidFill>
                  <a:srgbClr val="F65C14"/>
                </a:solidFill>
              </a:rPr>
              <a:t>Choice!</a:t>
            </a:r>
            <a:endParaRPr lang="en-US" b="1" dirty="0">
              <a:solidFill>
                <a:srgbClr val="F65C1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412776"/>
            <a:ext cx="7920880" cy="5445224"/>
          </a:xfrm>
        </p:spPr>
        <p:txBody>
          <a:bodyPr numCol="3">
            <a:noAutofit/>
          </a:bodyPr>
          <a:lstStyle/>
          <a:p>
            <a:pPr marL="0" indent="0">
              <a:buNone/>
            </a:pPr>
            <a:r>
              <a:rPr lang="en-US" sz="1600" dirty="0"/>
              <a:t>1 Media Representations </a:t>
            </a: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2 </a:t>
            </a:r>
            <a:r>
              <a:rPr lang="en-US" sz="1600" dirty="0"/>
              <a:t>Working in the Creative Media Industry </a:t>
            </a: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3 </a:t>
            </a:r>
            <a:r>
              <a:rPr lang="en-US" sz="1600" dirty="0"/>
              <a:t>Digital Media Skills </a:t>
            </a: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4 </a:t>
            </a:r>
            <a:r>
              <a:rPr lang="en-US" sz="1600" dirty="0"/>
              <a:t>Pre Production Portfolio </a:t>
            </a: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5 </a:t>
            </a:r>
            <a:r>
              <a:rPr lang="en-US" sz="1600" dirty="0"/>
              <a:t>Specialist Subject Investigation </a:t>
            </a: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6 </a:t>
            </a:r>
            <a:r>
              <a:rPr lang="en-US" sz="1600" dirty="0"/>
              <a:t>Media Campaigns </a:t>
            </a: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7 </a:t>
            </a:r>
            <a:r>
              <a:rPr lang="en-US" sz="1600" dirty="0"/>
              <a:t>Media </a:t>
            </a:r>
            <a:r>
              <a:rPr lang="en-US" sz="1600" dirty="0" smtClean="0"/>
              <a:t>Enterprise</a:t>
            </a: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8 </a:t>
            </a:r>
            <a:r>
              <a:rPr lang="en-US" sz="1600" dirty="0"/>
              <a:t>Responding to a Commission </a:t>
            </a:r>
          </a:p>
          <a:p>
            <a:pPr marL="0" indent="0">
              <a:buNone/>
            </a:pPr>
            <a:r>
              <a:rPr lang="en-US" sz="1600" dirty="0"/>
              <a:t>9 App </a:t>
            </a:r>
            <a:r>
              <a:rPr lang="en-US" sz="1600" dirty="0" smtClean="0"/>
              <a:t>Production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10 Film Production – Fiction </a:t>
            </a: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11 </a:t>
            </a:r>
            <a:r>
              <a:rPr lang="en-US" sz="1600" dirty="0"/>
              <a:t>Radio Production – Fiction </a:t>
            </a:r>
          </a:p>
          <a:p>
            <a:pPr marL="0" indent="0">
              <a:buNone/>
            </a:pPr>
            <a:r>
              <a:rPr lang="en-US" sz="1600" dirty="0"/>
              <a:t>12 Website Production </a:t>
            </a: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13 </a:t>
            </a:r>
            <a:r>
              <a:rPr lang="en-US" sz="1600" dirty="0"/>
              <a:t>Digital Games Production </a:t>
            </a: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14 </a:t>
            </a:r>
            <a:r>
              <a:rPr lang="en-US" sz="1600" dirty="0"/>
              <a:t>Digital Magazine Production </a:t>
            </a: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15 </a:t>
            </a:r>
            <a:r>
              <a:rPr lang="en-US" sz="1600" dirty="0"/>
              <a:t>Advertising Production </a:t>
            </a: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16 </a:t>
            </a:r>
            <a:r>
              <a:rPr lang="en-US" sz="1600" dirty="0"/>
              <a:t>Factual </a:t>
            </a:r>
            <a:r>
              <a:rPr lang="en-US" sz="1600" dirty="0" smtClean="0"/>
              <a:t>Production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17 News </a:t>
            </a:r>
            <a:r>
              <a:rPr lang="en-US" sz="1600" dirty="0" smtClean="0"/>
              <a:t>Production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18 Storyboarding for Digital </a:t>
            </a:r>
            <a:r>
              <a:rPr lang="en-US" sz="1600" dirty="0" smtClean="0"/>
              <a:t>Media</a:t>
            </a: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19 </a:t>
            </a:r>
            <a:r>
              <a:rPr lang="en-US" sz="1600" dirty="0"/>
              <a:t>Scriptwriting </a:t>
            </a: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20 </a:t>
            </a:r>
            <a:r>
              <a:rPr lang="en-US" sz="1600" dirty="0"/>
              <a:t>Single Camera Techniques </a:t>
            </a:r>
          </a:p>
          <a:p>
            <a:pPr marL="0" indent="0">
              <a:buNone/>
            </a:pPr>
            <a:r>
              <a:rPr lang="en-US" sz="1600" dirty="0"/>
              <a:t>21 Film Editing </a:t>
            </a:r>
          </a:p>
          <a:p>
            <a:pPr marL="0" indent="0">
              <a:buNone/>
            </a:pPr>
            <a:r>
              <a:rPr lang="en-US" sz="1600" dirty="0"/>
              <a:t>22 Interviewing Techniques </a:t>
            </a:r>
          </a:p>
          <a:p>
            <a:pPr marL="0" indent="0">
              <a:buNone/>
            </a:pPr>
            <a:r>
              <a:rPr lang="en-US" sz="1600" dirty="0"/>
              <a:t>23 Stop Motion </a:t>
            </a:r>
            <a:r>
              <a:rPr lang="en-US" sz="1600" dirty="0" smtClean="0"/>
              <a:t>Animation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24 Sound Editing </a:t>
            </a:r>
          </a:p>
          <a:p>
            <a:pPr marL="0" indent="0">
              <a:buNone/>
            </a:pPr>
            <a:r>
              <a:rPr lang="en-US" sz="1600" dirty="0"/>
              <a:t>25 Sound Recording </a:t>
            </a:r>
          </a:p>
          <a:p>
            <a:pPr marL="0" indent="0">
              <a:buNone/>
            </a:pPr>
            <a:r>
              <a:rPr lang="en-US" sz="1600" dirty="0"/>
              <a:t>26 Writing </a:t>
            </a:r>
            <a:r>
              <a:rPr lang="en-US" sz="1600" dirty="0" smtClean="0"/>
              <a:t>Copy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27 Digital </a:t>
            </a:r>
            <a:r>
              <a:rPr lang="en-US" sz="1600" dirty="0" smtClean="0"/>
              <a:t>Photography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28 Image Manipulation Techniques </a:t>
            </a:r>
          </a:p>
          <a:p>
            <a:pPr marL="0" indent="0">
              <a:buNone/>
            </a:pPr>
            <a:r>
              <a:rPr lang="en-US" sz="1600" dirty="0"/>
              <a:t>29 2D Digital Graphics </a:t>
            </a:r>
          </a:p>
          <a:p>
            <a:pPr marL="0" indent="0">
              <a:buNone/>
            </a:pPr>
            <a:r>
              <a:rPr lang="en-US" sz="1600" dirty="0"/>
              <a:t>30 Page Layout and Design for Digital Media </a:t>
            </a:r>
          </a:p>
          <a:p>
            <a:pPr marL="0" indent="0">
              <a:buNone/>
            </a:pPr>
            <a:r>
              <a:rPr lang="en-US" sz="1600" dirty="0"/>
              <a:t>31 Coding for Web Based </a:t>
            </a:r>
            <a:r>
              <a:rPr lang="en-US" sz="1600" dirty="0" smtClean="0"/>
              <a:t>Media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32 Concept Art for Computer Games </a:t>
            </a:r>
          </a:p>
          <a:p>
            <a:pPr marL="0" indent="0">
              <a:buNone/>
            </a:pPr>
            <a:r>
              <a:rPr lang="en-US" sz="1600" dirty="0"/>
              <a:t>33 2D Animation </a:t>
            </a:r>
          </a:p>
          <a:p>
            <a:pPr marL="0" indent="0">
              <a:buNone/>
            </a:pPr>
            <a:r>
              <a:rPr lang="en-US" sz="1600" dirty="0"/>
              <a:t>34 Game Engine Scripting </a:t>
            </a:r>
          </a:p>
          <a:p>
            <a:pPr marL="0" indent="0">
              <a:buNone/>
            </a:pPr>
            <a:r>
              <a:rPr lang="en-US" sz="1600" dirty="0"/>
              <a:t>35 Multi Camera Techniques </a:t>
            </a:r>
          </a:p>
          <a:p>
            <a:pPr marL="0" indent="0">
              <a:buNone/>
            </a:pPr>
            <a:r>
              <a:rPr lang="en-US" sz="1600" dirty="0"/>
              <a:t>36 Lighting </a:t>
            </a:r>
            <a:r>
              <a:rPr lang="en-US" sz="1600" dirty="0" smtClean="0"/>
              <a:t>Techniques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37 Visual </a:t>
            </a:r>
            <a:r>
              <a:rPr lang="en-US" sz="1600" dirty="0" smtClean="0"/>
              <a:t>Effects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38 Sound Mixing </a:t>
            </a:r>
          </a:p>
          <a:p>
            <a:pPr marL="0" indent="0">
              <a:buNone/>
            </a:pPr>
            <a:r>
              <a:rPr lang="en-US" sz="1600" dirty="0"/>
              <a:t>39 Live Radio </a:t>
            </a:r>
            <a:r>
              <a:rPr lang="en-US" sz="1600" dirty="0" smtClean="0"/>
              <a:t>Broadcasting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40 3D </a:t>
            </a:r>
            <a:r>
              <a:rPr lang="en-US" sz="1600" dirty="0" err="1" smtClean="0"/>
              <a:t>Modelling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41 3D Environments </a:t>
            </a:r>
          </a:p>
          <a:p>
            <a:pPr marL="0" indent="0">
              <a:buNone/>
            </a:pPr>
            <a:r>
              <a:rPr lang="en-US" sz="1600" dirty="0"/>
              <a:t>42 Games Testing</a:t>
            </a:r>
          </a:p>
        </p:txBody>
      </p:sp>
    </p:spTree>
    <p:extLst>
      <p:ext uri="{BB962C8B-B14F-4D97-AF65-F5344CB8AC3E}">
        <p14:creationId xmlns:p14="http://schemas.microsoft.com/office/powerpoint/2010/main" val="2149461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5936" y="274638"/>
            <a:ext cx="4690864" cy="1282154"/>
          </a:xfrm>
        </p:spPr>
        <p:txBody>
          <a:bodyPr>
            <a:normAutofit fontScale="90000"/>
          </a:bodyPr>
          <a:lstStyle/>
          <a:p>
            <a:pPr algn="r"/>
            <a:r>
              <a:rPr lang="en-US" b="1" dirty="0" smtClean="0">
                <a:solidFill>
                  <a:srgbClr val="F65C14"/>
                </a:solidFill>
              </a:rPr>
              <a:t>Making up your mind…</a:t>
            </a:r>
            <a:endParaRPr lang="en-US" b="1" dirty="0">
              <a:solidFill>
                <a:srgbClr val="F65C1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600200"/>
            <a:ext cx="7643192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BTEC isn’t for everybody; A Levels aren’t for everybody!</a:t>
            </a:r>
          </a:p>
          <a:p>
            <a:r>
              <a:rPr lang="en-US" dirty="0" smtClean="0"/>
              <a:t>Think about where your strengths and interests lie</a:t>
            </a:r>
          </a:p>
          <a:p>
            <a:r>
              <a:rPr lang="en-US" dirty="0" smtClean="0"/>
              <a:t>Don’t worry about what others think</a:t>
            </a:r>
          </a:p>
          <a:p>
            <a:r>
              <a:rPr lang="en-US" dirty="0" smtClean="0"/>
              <a:t>Think about what you want to do in the future; /University? </a:t>
            </a:r>
            <a:r>
              <a:rPr lang="en-US" dirty="0"/>
              <a:t>Apprenticeship</a:t>
            </a:r>
            <a:r>
              <a:rPr lang="en-US" dirty="0" smtClean="0"/>
              <a:t>? Employment? </a:t>
            </a:r>
          </a:p>
          <a:p>
            <a:r>
              <a:rPr lang="en-US" dirty="0" smtClean="0"/>
              <a:t>Any questions – then please do come and ask!  </a:t>
            </a:r>
          </a:p>
          <a:p>
            <a:r>
              <a:rPr lang="en-US" dirty="0" smtClean="0"/>
              <a:t>Post-16 open evening + BTEC drop in lunchtime session to find out more – FM2 (TBC).</a:t>
            </a:r>
          </a:p>
        </p:txBody>
      </p:sp>
    </p:spTree>
    <p:extLst>
      <p:ext uri="{BB962C8B-B14F-4D97-AF65-F5344CB8AC3E}">
        <p14:creationId xmlns:p14="http://schemas.microsoft.com/office/powerpoint/2010/main" val="2586141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1920" y="274638"/>
            <a:ext cx="4834880" cy="1282154"/>
          </a:xfrm>
        </p:spPr>
        <p:txBody>
          <a:bodyPr>
            <a:normAutofit fontScale="90000"/>
          </a:bodyPr>
          <a:lstStyle/>
          <a:p>
            <a:pPr algn="r"/>
            <a:r>
              <a:rPr lang="en-US" b="1" dirty="0" smtClean="0">
                <a:solidFill>
                  <a:srgbClr val="F65C14"/>
                </a:solidFill>
              </a:rPr>
              <a:t>Common perceptions of BTEC</a:t>
            </a:r>
            <a:endParaRPr lang="en-US" b="1" dirty="0">
              <a:solidFill>
                <a:srgbClr val="F65C1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48" y="1600200"/>
            <a:ext cx="7283152" cy="5141168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Used to express something of lower-grade, a downgrade of something, or a rubbish version of something. Also used to refer to a dumb or idiotic person.</a:t>
            </a:r>
          </a:p>
          <a:p>
            <a:endParaRPr lang="en-US" dirty="0"/>
          </a:p>
          <a:p>
            <a:r>
              <a:rPr lang="en-US" dirty="0"/>
              <a:t>Originates from the BTEC qualification said to be taken by dumb people in order to a work-force job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"Nokia is the BTEC iPhone"</a:t>
            </a:r>
          </a:p>
          <a:p>
            <a:endParaRPr lang="en-US" dirty="0"/>
          </a:p>
          <a:p>
            <a:r>
              <a:rPr lang="en-US" dirty="0"/>
              <a:t>"You're some BTEC </a:t>
            </a:r>
            <a:r>
              <a:rPr lang="en-US" dirty="0" err="1"/>
              <a:t>wasteman</a:t>
            </a:r>
            <a:r>
              <a:rPr lang="en-US" dirty="0"/>
              <a:t>"</a:t>
            </a:r>
          </a:p>
          <a:p>
            <a:endParaRPr lang="en-US" dirty="0"/>
          </a:p>
          <a:p>
            <a:r>
              <a:rPr lang="en-US" dirty="0"/>
              <a:t>"</a:t>
            </a:r>
            <a:r>
              <a:rPr lang="en-US" dirty="0" err="1"/>
              <a:t>Ebay</a:t>
            </a:r>
            <a:r>
              <a:rPr lang="en-US" dirty="0"/>
              <a:t> is the BTEC </a:t>
            </a:r>
            <a:r>
              <a:rPr lang="en-US" dirty="0" smtClean="0"/>
              <a:t>Amazon”</a:t>
            </a:r>
          </a:p>
          <a:p>
            <a:pPr marL="1828800" lvl="4" indent="0" algn="r">
              <a:buNone/>
            </a:pPr>
            <a:r>
              <a:rPr lang="en-US" dirty="0" smtClean="0"/>
              <a:t>Urban Dictionary (2020)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881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5936" y="274638"/>
            <a:ext cx="4690864" cy="1282154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/>
              <a:t>Common perceptions of BTEC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6108" y="1628800"/>
            <a:ext cx="7623223" cy="50405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1638300"/>
            <a:ext cx="7950200" cy="5219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7664" y="1628800"/>
            <a:ext cx="6984776" cy="530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698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5936" y="274638"/>
            <a:ext cx="4690864" cy="1282154"/>
          </a:xfrm>
        </p:spPr>
        <p:txBody>
          <a:bodyPr>
            <a:normAutofit fontScale="90000"/>
          </a:bodyPr>
          <a:lstStyle/>
          <a:p>
            <a:pPr algn="r"/>
            <a:r>
              <a:rPr lang="en-US" b="1" dirty="0" smtClean="0">
                <a:solidFill>
                  <a:srgbClr val="F65C14"/>
                </a:solidFill>
              </a:rPr>
              <a:t>But what is a BTEC?</a:t>
            </a:r>
            <a:endParaRPr lang="en-US" b="1" dirty="0">
              <a:solidFill>
                <a:srgbClr val="F65C1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https://www.youtube.com/watch?v=</a:t>
            </a:r>
            <a:r>
              <a:rPr lang="en-US" dirty="0" smtClean="0">
                <a:hlinkClick r:id="rId2"/>
              </a:rPr>
              <a:t>uuyynIBDgeU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356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5936" y="274638"/>
            <a:ext cx="4690864" cy="1282154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>
                <a:solidFill>
                  <a:srgbClr val="F65C14"/>
                </a:solidFill>
              </a:rPr>
              <a:t>Differences between A Level and BTEC…</a:t>
            </a:r>
            <a:endParaRPr lang="en-US" dirty="0">
              <a:solidFill>
                <a:srgbClr val="F65C1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8075956"/>
              </p:ext>
            </p:extLst>
          </p:nvPr>
        </p:nvGraphicFramePr>
        <p:xfrm>
          <a:off x="1619672" y="1700808"/>
          <a:ext cx="7272808" cy="49987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6404"/>
                <a:gridCol w="363640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 Level</a:t>
                      </a:r>
                      <a:endParaRPr lang="en-US" sz="2400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Level</a:t>
                      </a:r>
                      <a:r>
                        <a:rPr lang="en-US" sz="2400" baseline="0" dirty="0" smtClean="0"/>
                        <a:t> 3 BTEC</a:t>
                      </a:r>
                      <a:endParaRPr lang="en-US" sz="2400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More theoretical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There is</a:t>
                      </a:r>
                      <a:r>
                        <a:rPr lang="en-US" baseline="0" dirty="0" smtClean="0"/>
                        <a:t> still research to do, reports to write, presentations to </a:t>
                      </a:r>
                      <a:r>
                        <a:rPr lang="en-US" baseline="0" dirty="0" err="1" smtClean="0"/>
                        <a:t>organise</a:t>
                      </a:r>
                      <a:r>
                        <a:rPr lang="en-US" baseline="0" dirty="0" smtClean="0"/>
                        <a:t>… </a:t>
                      </a: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30% practical/coursework</a:t>
                      </a:r>
                      <a:r>
                        <a:rPr lang="en-US" baseline="0" dirty="0" smtClean="0"/>
                        <a:t> (Non-Exam Assessed work)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But</a:t>
                      </a:r>
                      <a:r>
                        <a:rPr lang="en-US" baseline="0" dirty="0" smtClean="0"/>
                        <a:t> this is much m</a:t>
                      </a:r>
                      <a:r>
                        <a:rPr lang="en-US" dirty="0" smtClean="0"/>
                        <a:t>ore practical and hands on</a:t>
                      </a: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70% exam assessed work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41% exam assessed work</a:t>
                      </a: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Very </a:t>
                      </a:r>
                      <a:r>
                        <a:rPr lang="en-US" dirty="0" err="1" smtClean="0"/>
                        <a:t>individualised</a:t>
                      </a:r>
                      <a:r>
                        <a:rPr lang="en-US" dirty="0" smtClean="0"/>
                        <a:t> – sometimes can be isolating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 mixture and balance of individual, pair, and group work</a:t>
                      </a: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More critical thinking is involved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More vocational skills are involved</a:t>
                      </a: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i="0" dirty="0" smtClean="0"/>
                        <a:t>Can lead</a:t>
                      </a:r>
                      <a:r>
                        <a:rPr lang="en-US" sz="2800" b="1" i="0" baseline="0" dirty="0" smtClean="0"/>
                        <a:t> to university</a:t>
                      </a:r>
                      <a:endParaRPr lang="en-US" sz="2800" b="1" i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3408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5936" y="274638"/>
            <a:ext cx="4690864" cy="1282154"/>
          </a:xfrm>
        </p:spPr>
        <p:txBody>
          <a:bodyPr>
            <a:normAutofit fontScale="90000"/>
          </a:bodyPr>
          <a:lstStyle/>
          <a:p>
            <a:pPr algn="r"/>
            <a:r>
              <a:rPr lang="en-US" b="1" dirty="0" smtClean="0">
                <a:solidFill>
                  <a:srgbClr val="F65C14"/>
                </a:solidFill>
              </a:rPr>
              <a:t>What does SJL offer?</a:t>
            </a:r>
            <a:endParaRPr lang="en-US" b="1" dirty="0">
              <a:solidFill>
                <a:srgbClr val="F65C1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632" y="1600200"/>
            <a:ext cx="7427168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BTEC </a:t>
            </a:r>
            <a:r>
              <a:rPr lang="en-US" dirty="0"/>
              <a:t>Level </a:t>
            </a:r>
            <a:r>
              <a:rPr lang="en-US" dirty="0" smtClean="0"/>
              <a:t>3 National </a:t>
            </a:r>
            <a:r>
              <a:rPr lang="en-US" dirty="0" smtClean="0">
                <a:solidFill>
                  <a:srgbClr val="F65C14"/>
                </a:solidFill>
              </a:rPr>
              <a:t>Extended Diploma </a:t>
            </a:r>
            <a:r>
              <a:rPr lang="en-US" dirty="0">
                <a:solidFill>
                  <a:srgbClr val="F65C14"/>
                </a:solidFill>
              </a:rPr>
              <a:t>in </a:t>
            </a:r>
            <a:r>
              <a:rPr lang="en-US" dirty="0" smtClean="0">
                <a:solidFill>
                  <a:srgbClr val="F65C14"/>
                </a:solidFill>
              </a:rPr>
              <a:t>Creative Digital Media Production </a:t>
            </a:r>
            <a:r>
              <a:rPr lang="en-US" dirty="0" smtClean="0"/>
              <a:t>- </a:t>
            </a:r>
            <a:r>
              <a:rPr lang="en-US" dirty="0"/>
              <a:t>equivalent to </a:t>
            </a:r>
            <a:r>
              <a:rPr lang="en-US" dirty="0" smtClean="0">
                <a:solidFill>
                  <a:srgbClr val="F65C14"/>
                </a:solidFill>
              </a:rPr>
              <a:t>3 </a:t>
            </a:r>
            <a:r>
              <a:rPr lang="en-US" dirty="0">
                <a:solidFill>
                  <a:srgbClr val="F65C14"/>
                </a:solidFill>
              </a:rPr>
              <a:t>A </a:t>
            </a:r>
            <a:r>
              <a:rPr lang="en-US" dirty="0" smtClean="0">
                <a:solidFill>
                  <a:srgbClr val="F65C14"/>
                </a:solidFill>
              </a:rPr>
              <a:t>Levels </a:t>
            </a:r>
          </a:p>
          <a:p>
            <a:r>
              <a:rPr lang="en-US" dirty="0"/>
              <a:t>BTEC Level 3 National </a:t>
            </a:r>
            <a:r>
              <a:rPr lang="en-US" dirty="0">
                <a:solidFill>
                  <a:srgbClr val="F65C14"/>
                </a:solidFill>
              </a:rPr>
              <a:t>Extended Certificate in Creative Digital Media Production </a:t>
            </a:r>
            <a:r>
              <a:rPr lang="en-US" dirty="0" smtClean="0"/>
              <a:t>– equivalent to </a:t>
            </a:r>
            <a:r>
              <a:rPr lang="en-US" dirty="0" smtClean="0">
                <a:solidFill>
                  <a:srgbClr val="F65C14"/>
                </a:solidFill>
              </a:rPr>
              <a:t>1 A Level </a:t>
            </a:r>
            <a:r>
              <a:rPr lang="en-US" dirty="0" smtClean="0"/>
              <a:t>(taken with 2 other options)</a:t>
            </a:r>
          </a:p>
          <a:p>
            <a:r>
              <a:rPr lang="en-US" dirty="0"/>
              <a:t>BTEC Level 3 </a:t>
            </a:r>
            <a:r>
              <a:rPr lang="en-US" dirty="0">
                <a:solidFill>
                  <a:srgbClr val="F65C14"/>
                </a:solidFill>
              </a:rPr>
              <a:t>National Extended Certificate in </a:t>
            </a:r>
            <a:r>
              <a:rPr lang="en-US" dirty="0" smtClean="0">
                <a:solidFill>
                  <a:srgbClr val="F65C14"/>
                </a:solidFill>
              </a:rPr>
              <a:t>Business</a:t>
            </a:r>
            <a:r>
              <a:rPr lang="en-US" dirty="0" smtClean="0"/>
              <a:t> - </a:t>
            </a:r>
            <a:r>
              <a:rPr lang="en-US" dirty="0"/>
              <a:t>equivalent to </a:t>
            </a:r>
            <a:r>
              <a:rPr lang="en-US" dirty="0">
                <a:solidFill>
                  <a:srgbClr val="F65C14"/>
                </a:solidFill>
              </a:rPr>
              <a:t>1 A Level </a:t>
            </a:r>
            <a:r>
              <a:rPr lang="en-US" dirty="0"/>
              <a:t>(</a:t>
            </a:r>
            <a:r>
              <a:rPr lang="en-US" dirty="0" smtClean="0"/>
              <a:t>taken </a:t>
            </a:r>
            <a:r>
              <a:rPr lang="en-US" dirty="0"/>
              <a:t>with 2 other options)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94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5936" y="274638"/>
            <a:ext cx="4690864" cy="1282154"/>
          </a:xfrm>
        </p:spPr>
        <p:txBody>
          <a:bodyPr>
            <a:normAutofit/>
          </a:bodyPr>
          <a:lstStyle/>
          <a:p>
            <a:pPr algn="r"/>
            <a:r>
              <a:rPr lang="en-US" b="1" dirty="0" smtClean="0">
                <a:solidFill>
                  <a:srgbClr val="F65C14"/>
                </a:solidFill>
              </a:rPr>
              <a:t>Profiles</a:t>
            </a:r>
            <a:endParaRPr lang="en-US" b="1" dirty="0">
              <a:solidFill>
                <a:srgbClr val="F65C1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600200"/>
            <a:ext cx="7571184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Toby Stewart</a:t>
            </a:r>
          </a:p>
          <a:p>
            <a:endParaRPr lang="en-US" dirty="0"/>
          </a:p>
          <a:p>
            <a:pPr lvl="1"/>
            <a:r>
              <a:rPr lang="en-US" smtClean="0"/>
              <a:t>Didn’t </a:t>
            </a:r>
            <a:r>
              <a:rPr lang="en-US" dirty="0" smtClean="0"/>
              <a:t>go to university; started up how own production company – Crocodile Agency in </a:t>
            </a:r>
            <a:r>
              <a:rPr lang="en-US" dirty="0" err="1"/>
              <a:t>H</a:t>
            </a:r>
            <a:r>
              <a:rPr lang="en-US" dirty="0" err="1" smtClean="0"/>
              <a:t>arpenden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Is now a successful CEO of a successful business</a:t>
            </a:r>
            <a:endParaRPr lang="en-US" dirty="0"/>
          </a:p>
          <a:p>
            <a:pPr lvl="1"/>
            <a:r>
              <a:rPr lang="en-US" dirty="0" smtClean="0"/>
              <a:t>Has produced Snickers adverts, animations for Furniture Village, </a:t>
            </a:r>
            <a:r>
              <a:rPr lang="en-US" dirty="0" err="1" smtClean="0"/>
              <a:t>Alpro</a:t>
            </a:r>
            <a:r>
              <a:rPr lang="en-US" dirty="0" smtClean="0"/>
              <a:t> and Tango adverts as well as many social media campaigns.</a:t>
            </a:r>
          </a:p>
        </p:txBody>
      </p:sp>
    </p:spTree>
    <p:extLst>
      <p:ext uri="{BB962C8B-B14F-4D97-AF65-F5344CB8AC3E}">
        <p14:creationId xmlns:p14="http://schemas.microsoft.com/office/powerpoint/2010/main" val="3891310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5936" y="274638"/>
            <a:ext cx="4690864" cy="1282154"/>
          </a:xfrm>
        </p:spPr>
        <p:txBody>
          <a:bodyPr>
            <a:normAutofit/>
          </a:bodyPr>
          <a:lstStyle/>
          <a:p>
            <a:pPr algn="r"/>
            <a:r>
              <a:rPr lang="en-US" b="1" dirty="0" smtClean="0">
                <a:solidFill>
                  <a:srgbClr val="F65C14"/>
                </a:solidFill>
              </a:rPr>
              <a:t>Profiles</a:t>
            </a:r>
            <a:endParaRPr lang="en-US" b="1" dirty="0">
              <a:solidFill>
                <a:srgbClr val="F65C1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Tom </a:t>
            </a:r>
            <a:r>
              <a:rPr lang="en-US" smtClean="0"/>
              <a:t>Allen</a:t>
            </a:r>
            <a:endParaRPr lang="en-US" dirty="0" smtClean="0"/>
          </a:p>
          <a:p>
            <a:endParaRPr lang="en-US" dirty="0"/>
          </a:p>
          <a:p>
            <a:pPr lvl="1"/>
            <a:r>
              <a:rPr lang="en-US" dirty="0" smtClean="0"/>
              <a:t>Left 5 years ago</a:t>
            </a:r>
          </a:p>
          <a:p>
            <a:pPr lvl="1"/>
            <a:r>
              <a:rPr lang="en-US" dirty="0" smtClean="0"/>
              <a:t>Achieved DDM</a:t>
            </a:r>
          </a:p>
          <a:p>
            <a:pPr lvl="1"/>
            <a:r>
              <a:rPr lang="en-US" dirty="0" smtClean="0"/>
              <a:t>Received an unconditional offer</a:t>
            </a:r>
          </a:p>
          <a:p>
            <a:pPr lvl="1"/>
            <a:r>
              <a:rPr lang="en-US" dirty="0" smtClean="0"/>
              <a:t>Went to Bournemouth University to study a Journalism degree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240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5936" y="274638"/>
            <a:ext cx="4690864" cy="1282154"/>
          </a:xfrm>
        </p:spPr>
        <p:txBody>
          <a:bodyPr>
            <a:normAutofit/>
          </a:bodyPr>
          <a:lstStyle/>
          <a:p>
            <a:pPr algn="r"/>
            <a:r>
              <a:rPr lang="en-US" b="1" dirty="0" smtClean="0">
                <a:solidFill>
                  <a:srgbClr val="F65C14"/>
                </a:solidFill>
              </a:rPr>
              <a:t>Profiles</a:t>
            </a:r>
            <a:endParaRPr lang="en-US" b="1" dirty="0">
              <a:solidFill>
                <a:srgbClr val="F65C1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Dylan Harvey</a:t>
            </a:r>
          </a:p>
          <a:p>
            <a:endParaRPr lang="en-US" dirty="0"/>
          </a:p>
          <a:p>
            <a:pPr lvl="1"/>
            <a:r>
              <a:rPr lang="en-US" dirty="0" smtClean="0"/>
              <a:t>Left 2 years ago</a:t>
            </a:r>
          </a:p>
          <a:p>
            <a:pPr lvl="1"/>
            <a:r>
              <a:rPr lang="en-US" dirty="0" smtClean="0"/>
              <a:t>Achieved D*D*D* (equivalent to A*A*A* at A Level)</a:t>
            </a:r>
          </a:p>
          <a:p>
            <a:pPr lvl="1"/>
            <a:r>
              <a:rPr lang="en-US" dirty="0" smtClean="0"/>
              <a:t>Went to university to study a Media Production degree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744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732</TotalTime>
  <Words>831</Words>
  <Application>Microsoft Macintosh PowerPoint</Application>
  <PresentationFormat>On-screen Show (4:3)</PresentationFormat>
  <Paragraphs>129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Options after GCSE’s - BTEC</vt:lpstr>
      <vt:lpstr>Common perceptions of BTEC</vt:lpstr>
      <vt:lpstr>Common perceptions of BTEC</vt:lpstr>
      <vt:lpstr>But what is a BTEC?</vt:lpstr>
      <vt:lpstr>Differences between A Level and BTEC…</vt:lpstr>
      <vt:lpstr>What does SJL offer?</vt:lpstr>
      <vt:lpstr>Profiles</vt:lpstr>
      <vt:lpstr>Profiles</vt:lpstr>
      <vt:lpstr>Profiles</vt:lpstr>
      <vt:lpstr>Profiles</vt:lpstr>
      <vt:lpstr>PowerPoint Presentation</vt:lpstr>
      <vt:lpstr>Profiles</vt:lpstr>
      <vt:lpstr>Can I go to university?</vt:lpstr>
      <vt:lpstr>Can I go to university?</vt:lpstr>
      <vt:lpstr>Choice!</vt:lpstr>
      <vt:lpstr>Making up your mind…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Wright</dc:creator>
  <cp:lastModifiedBy>Emma Smyth</cp:lastModifiedBy>
  <cp:revision>62</cp:revision>
  <dcterms:created xsi:type="dcterms:W3CDTF">2013-03-30T15:09:52Z</dcterms:created>
  <dcterms:modified xsi:type="dcterms:W3CDTF">2020-05-30T14:05:24Z</dcterms:modified>
</cp:coreProperties>
</file>